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35"/>
  </p:notesMasterIdLst>
  <p:handoutMasterIdLst>
    <p:handoutMasterId r:id="rId36"/>
  </p:handoutMasterIdLst>
  <p:sldIdLst>
    <p:sldId id="256" r:id="rId5"/>
    <p:sldId id="299" r:id="rId6"/>
    <p:sldId id="321" r:id="rId7"/>
    <p:sldId id="297" r:id="rId8"/>
    <p:sldId id="314" r:id="rId9"/>
    <p:sldId id="325" r:id="rId10"/>
    <p:sldId id="319" r:id="rId11"/>
    <p:sldId id="317" r:id="rId12"/>
    <p:sldId id="322" r:id="rId13"/>
    <p:sldId id="318" r:id="rId14"/>
    <p:sldId id="306" r:id="rId15"/>
    <p:sldId id="326" r:id="rId16"/>
    <p:sldId id="328" r:id="rId17"/>
    <p:sldId id="327" r:id="rId18"/>
    <p:sldId id="323" r:id="rId19"/>
    <p:sldId id="286" r:id="rId20"/>
    <p:sldId id="293" r:id="rId21"/>
    <p:sldId id="300" r:id="rId22"/>
    <p:sldId id="302" r:id="rId23"/>
    <p:sldId id="303" r:id="rId24"/>
    <p:sldId id="304" r:id="rId25"/>
    <p:sldId id="324" r:id="rId26"/>
    <p:sldId id="309" r:id="rId27"/>
    <p:sldId id="307" r:id="rId28"/>
    <p:sldId id="308" r:id="rId29"/>
    <p:sldId id="312" r:id="rId30"/>
    <p:sldId id="320" r:id="rId31"/>
    <p:sldId id="298" r:id="rId32"/>
    <p:sldId id="330" r:id="rId33"/>
    <p:sldId id="295" r:id="rId34"/>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title" id="{202A7698-7FA6-4C57-9A47-83634FBCBE92}">
          <p14:sldIdLst>
            <p14:sldId id="256"/>
            <p14:sldId id="299"/>
            <p14:sldId id="321"/>
            <p14:sldId id="297"/>
            <p14:sldId id="314"/>
            <p14:sldId id="325"/>
            <p14:sldId id="319"/>
            <p14:sldId id="317"/>
            <p14:sldId id="322"/>
            <p14:sldId id="318"/>
            <p14:sldId id="306"/>
            <p14:sldId id="326"/>
            <p14:sldId id="328"/>
            <p14:sldId id="327"/>
            <p14:sldId id="323"/>
            <p14:sldId id="286"/>
            <p14:sldId id="293"/>
            <p14:sldId id="300"/>
            <p14:sldId id="302"/>
            <p14:sldId id="303"/>
            <p14:sldId id="304"/>
            <p14:sldId id="324"/>
            <p14:sldId id="309"/>
            <p14:sldId id="307"/>
            <p14:sldId id="308"/>
            <p14:sldId id="312"/>
            <p14:sldId id="320"/>
            <p14:sldId id="298"/>
            <p14:sldId id="330"/>
            <p14:sldId id="295"/>
          </p14:sldIdLst>
        </p14:section>
        <p14:section name="Improving accessibility tips" id="{EDD7CD44-B0B3-404D-8994-2655324AA1AB}">
          <p14:sldIdLst/>
        </p14:section>
        <p14:section name="How to" id="{A832E0B7-5FBB-4744-B118-A2336B16A8D9}">
          <p14:sldIdLst/>
        </p14:section>
      </p14:sectionLst>
    </p:ext>
    <p:ext uri="{EFAFB233-063F-42B5-8137-9DF3F51BA10A}">
      <p15:sldGuideLst xmlns:p15="http://schemas.microsoft.com/office/powerpoint/2012/main">
        <p15:guide id="1" orient="horz" pos="1162" userDrawn="1">
          <p15:clr>
            <a:srgbClr val="A4A3A4"/>
          </p15:clr>
        </p15:guide>
        <p15:guide id="2" pos="438"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xaminer_a" initials="Ea" lastIdx="6" clrIdx="0">
    <p:extLst>
      <p:ext uri="{19B8F6BF-5375-455C-9EA6-DF929625EA0E}">
        <p15:presenceInfo xmlns:p15="http://schemas.microsoft.com/office/powerpoint/2012/main" userId="Examiner_a" providerId="None"/>
      </p:ext>
    </p:extLst>
  </p:cmAuthor>
  <p:cmAuthor id="2" name="Taylor, Maureen" initials="TM" lastIdx="6" clrIdx="1">
    <p:extLst>
      <p:ext uri="{19B8F6BF-5375-455C-9EA6-DF929625EA0E}">
        <p15:presenceInfo xmlns:p15="http://schemas.microsoft.com/office/powerpoint/2012/main" userId="S-1-5-21-1326800274-1373382186-111032338-434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F81"/>
    <a:srgbClr val="558687"/>
    <a:srgbClr val="FFFFFF"/>
    <a:srgbClr val="8F23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78" autoAdjust="0"/>
    <p:restoredTop sz="90255" autoAdjust="0"/>
  </p:normalViewPr>
  <p:slideViewPr>
    <p:cSldViewPr snapToObjects="1" showGuides="1">
      <p:cViewPr varScale="1">
        <p:scale>
          <a:sx n="156" d="100"/>
          <a:sy n="156" d="100"/>
        </p:scale>
        <p:origin x="1552" y="176"/>
      </p:cViewPr>
      <p:guideLst>
        <p:guide orient="horz" pos="1162"/>
        <p:guide pos="43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Objects="1" showGuides="1">
      <p:cViewPr varScale="1">
        <p:scale>
          <a:sx n="77" d="100"/>
          <a:sy n="77" d="100"/>
        </p:scale>
        <p:origin x="4008" y="120"/>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2386" y="0"/>
            <a:ext cx="2489414" cy="497285"/>
          </a:xfrm>
          <a:prstGeom prst="rect">
            <a:avLst/>
          </a:prstGeom>
        </p:spPr>
        <p:txBody>
          <a:bodyPr vert="horz" lIns="96014" tIns="48007" rIns="96014" bIns="48007" rtlCol="0"/>
          <a:lstStyle>
            <a:lvl1pPr algn="l">
              <a:defRPr sz="1300"/>
            </a:lvl1pPr>
          </a:lstStyle>
          <a:p>
            <a:endParaRPr lang="en-US" dirty="0"/>
          </a:p>
        </p:txBody>
      </p:sp>
      <p:sp>
        <p:nvSpPr>
          <p:cNvPr id="3" name="Date Placeholder 2"/>
          <p:cNvSpPr>
            <a:spLocks noGrp="1"/>
          </p:cNvSpPr>
          <p:nvPr>
            <p:ph type="dt" sz="quarter" idx="1"/>
          </p:nvPr>
        </p:nvSpPr>
        <p:spPr>
          <a:xfrm>
            <a:off x="3884614" y="0"/>
            <a:ext cx="2971800" cy="497285"/>
          </a:xfrm>
          <a:prstGeom prst="rect">
            <a:avLst/>
          </a:prstGeom>
        </p:spPr>
        <p:txBody>
          <a:bodyPr vert="horz" lIns="96014" tIns="48007" rIns="96014" bIns="48007" rtlCol="0"/>
          <a:lstStyle>
            <a:lvl1pPr algn="r">
              <a:defRPr sz="1300"/>
            </a:lvl1pPr>
          </a:lstStyle>
          <a:p>
            <a:fld id="{A3C13CE3-3A26-C94E-A6DF-37EEC36EA463}" type="datetimeFigureOut">
              <a:rPr lang="en-US" smtClean="0"/>
              <a:t>2/22/21</a:t>
            </a:fld>
            <a:endParaRPr lang="en-US"/>
          </a:p>
        </p:txBody>
      </p:sp>
      <p:sp>
        <p:nvSpPr>
          <p:cNvPr id="4" name="Footer Placeholder 3"/>
          <p:cNvSpPr>
            <a:spLocks noGrp="1"/>
          </p:cNvSpPr>
          <p:nvPr>
            <p:ph type="ftr" sz="quarter" idx="2"/>
          </p:nvPr>
        </p:nvSpPr>
        <p:spPr>
          <a:xfrm>
            <a:off x="0" y="9446678"/>
            <a:ext cx="2971800" cy="497285"/>
          </a:xfrm>
          <a:prstGeom prst="rect">
            <a:avLst/>
          </a:prstGeom>
        </p:spPr>
        <p:txBody>
          <a:bodyPr vert="horz" lIns="96014" tIns="48007" rIns="96014" bIns="48007" rtlCol="0" anchor="b"/>
          <a:lstStyle>
            <a:lvl1pPr algn="l">
              <a:defRPr sz="1300"/>
            </a:lvl1pPr>
          </a:lstStyle>
          <a:p>
            <a:endParaRPr lang="en-US"/>
          </a:p>
        </p:txBody>
      </p:sp>
      <p:sp>
        <p:nvSpPr>
          <p:cNvPr id="5" name="Slide Number Placeholder 4"/>
          <p:cNvSpPr>
            <a:spLocks noGrp="1"/>
          </p:cNvSpPr>
          <p:nvPr>
            <p:ph type="sldNum" sz="quarter" idx="3"/>
          </p:nvPr>
        </p:nvSpPr>
        <p:spPr>
          <a:xfrm>
            <a:off x="3884614" y="9446678"/>
            <a:ext cx="2971800" cy="497285"/>
          </a:xfrm>
          <a:prstGeom prst="rect">
            <a:avLst/>
          </a:prstGeom>
        </p:spPr>
        <p:txBody>
          <a:bodyPr vert="horz" lIns="96014" tIns="48007" rIns="96014" bIns="48007" rtlCol="0" anchor="b"/>
          <a:lstStyle>
            <a:lvl1pPr algn="r">
              <a:defRPr sz="1300"/>
            </a:lvl1pPr>
          </a:lstStyle>
          <a:p>
            <a:fld id="{65BE2708-58A7-F244-BC93-EC6C4546F276}" type="slidenum">
              <a:rPr lang="en-US" smtClean="0"/>
              <a:t>‹#›</a:t>
            </a:fld>
            <a:endParaRPr lang="en-US"/>
          </a:p>
        </p:txBody>
      </p:sp>
      <p:pic>
        <p:nvPicPr>
          <p:cNvPr id="6" name="Picture 5" descr="RVC_logo_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52" y="92420"/>
            <a:ext cx="270756" cy="774984"/>
          </a:xfrm>
          <a:prstGeom prst="rect">
            <a:avLst/>
          </a:prstGeom>
        </p:spPr>
      </p:pic>
    </p:spTree>
    <p:extLst>
      <p:ext uri="{BB962C8B-B14F-4D97-AF65-F5344CB8AC3E}">
        <p14:creationId xmlns:p14="http://schemas.microsoft.com/office/powerpoint/2010/main" val="577010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5"/>
          </a:xfrm>
          <a:prstGeom prst="rect">
            <a:avLst/>
          </a:prstGeom>
        </p:spPr>
        <p:txBody>
          <a:bodyPr vert="horz" lIns="96014" tIns="48007" rIns="96014" bIns="48007" rtlCol="0"/>
          <a:lstStyle>
            <a:lvl1pPr algn="l">
              <a:defRPr sz="1300"/>
            </a:lvl1pPr>
          </a:lstStyle>
          <a:p>
            <a:endParaRPr lang="en-US"/>
          </a:p>
        </p:txBody>
      </p:sp>
      <p:sp>
        <p:nvSpPr>
          <p:cNvPr id="3" name="Date Placeholder 2"/>
          <p:cNvSpPr>
            <a:spLocks noGrp="1"/>
          </p:cNvSpPr>
          <p:nvPr>
            <p:ph type="dt" idx="1"/>
          </p:nvPr>
        </p:nvSpPr>
        <p:spPr>
          <a:xfrm>
            <a:off x="3884614" y="0"/>
            <a:ext cx="2971800" cy="497285"/>
          </a:xfrm>
          <a:prstGeom prst="rect">
            <a:avLst/>
          </a:prstGeom>
        </p:spPr>
        <p:txBody>
          <a:bodyPr vert="horz" lIns="96014" tIns="48007" rIns="96014" bIns="48007" rtlCol="0"/>
          <a:lstStyle>
            <a:lvl1pPr algn="r">
              <a:defRPr sz="1300"/>
            </a:lvl1pPr>
          </a:lstStyle>
          <a:p>
            <a:fld id="{F94C05A9-4E3B-0F46-8F6F-047F5B03A053}" type="datetimeFigureOut">
              <a:rPr lang="en-US" smtClean="0"/>
              <a:t>2/22/21</a:t>
            </a:fld>
            <a:endParaRPr lang="en-US"/>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6014" tIns="48007" rIns="96014" bIns="48007" rtlCol="0" anchor="ctr"/>
          <a:lstStyle/>
          <a:p>
            <a:endParaRPr lang="en-US"/>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6014" tIns="48007" rIns="96014" bIns="4800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7285"/>
          </a:xfrm>
          <a:prstGeom prst="rect">
            <a:avLst/>
          </a:prstGeom>
        </p:spPr>
        <p:txBody>
          <a:bodyPr vert="horz" lIns="96014" tIns="48007" rIns="96014" bIns="48007" rtlCol="0" anchor="b"/>
          <a:lstStyle>
            <a:lvl1pPr algn="l">
              <a:defRPr sz="1300"/>
            </a:lvl1pPr>
          </a:lstStyle>
          <a:p>
            <a:endParaRPr lang="en-US"/>
          </a:p>
        </p:txBody>
      </p:sp>
      <p:sp>
        <p:nvSpPr>
          <p:cNvPr id="7" name="Slide Number Placeholder 6"/>
          <p:cNvSpPr>
            <a:spLocks noGrp="1"/>
          </p:cNvSpPr>
          <p:nvPr>
            <p:ph type="sldNum" sz="quarter" idx="5"/>
          </p:nvPr>
        </p:nvSpPr>
        <p:spPr>
          <a:xfrm>
            <a:off x="3884614" y="9446678"/>
            <a:ext cx="2971800" cy="497285"/>
          </a:xfrm>
          <a:prstGeom prst="rect">
            <a:avLst/>
          </a:prstGeom>
        </p:spPr>
        <p:txBody>
          <a:bodyPr vert="horz" lIns="96014" tIns="48007" rIns="96014" bIns="48007" rtlCol="0" anchor="b"/>
          <a:lstStyle>
            <a:lvl1pPr algn="r">
              <a:defRPr sz="1300"/>
            </a:lvl1pPr>
          </a:lstStyle>
          <a:p>
            <a:fld id="{9C981081-EDD3-5643-915B-181B21F7278F}" type="slidenum">
              <a:rPr lang="en-US" smtClean="0"/>
              <a:t>‹#›</a:t>
            </a:fld>
            <a:endParaRPr lang="en-US"/>
          </a:p>
        </p:txBody>
      </p:sp>
    </p:spTree>
    <p:extLst>
      <p:ext uri="{BB962C8B-B14F-4D97-AF65-F5344CB8AC3E}">
        <p14:creationId xmlns:p14="http://schemas.microsoft.com/office/powerpoint/2010/main" val="1421036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26" indent="-180026">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9C981081-EDD3-5643-915B-181B21F7278F}" type="slidenum">
              <a:rPr lang="en-US" smtClean="0"/>
              <a:t>1</a:t>
            </a:fld>
            <a:endParaRPr lang="en-US"/>
          </a:p>
        </p:txBody>
      </p:sp>
    </p:spTree>
    <p:extLst>
      <p:ext uri="{BB962C8B-B14F-4D97-AF65-F5344CB8AC3E}">
        <p14:creationId xmlns:p14="http://schemas.microsoft.com/office/powerpoint/2010/main" val="86229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81081-EDD3-5643-915B-181B21F7278F}" type="slidenum">
              <a:rPr lang="en-US" smtClean="0"/>
              <a:t>10</a:t>
            </a:fld>
            <a:endParaRPr lang="en-US"/>
          </a:p>
        </p:txBody>
      </p:sp>
    </p:spTree>
    <p:extLst>
      <p:ext uri="{BB962C8B-B14F-4D97-AF65-F5344CB8AC3E}">
        <p14:creationId xmlns:p14="http://schemas.microsoft.com/office/powerpoint/2010/main" val="209788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11</a:t>
            </a:fld>
            <a:endParaRPr lang="en-US"/>
          </a:p>
        </p:txBody>
      </p:sp>
    </p:spTree>
    <p:extLst>
      <p:ext uri="{BB962C8B-B14F-4D97-AF65-F5344CB8AC3E}">
        <p14:creationId xmlns:p14="http://schemas.microsoft.com/office/powerpoint/2010/main" val="84972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12</a:t>
            </a:fld>
            <a:endParaRPr lang="en-US"/>
          </a:p>
        </p:txBody>
      </p:sp>
    </p:spTree>
    <p:extLst>
      <p:ext uri="{BB962C8B-B14F-4D97-AF65-F5344CB8AC3E}">
        <p14:creationId xmlns:p14="http://schemas.microsoft.com/office/powerpoint/2010/main" val="309466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81081-EDD3-5643-915B-181B21F7278F}" type="slidenum">
              <a:rPr lang="en-US" smtClean="0"/>
              <a:t>13</a:t>
            </a:fld>
            <a:endParaRPr lang="en-US"/>
          </a:p>
        </p:txBody>
      </p:sp>
    </p:spTree>
    <p:extLst>
      <p:ext uri="{BB962C8B-B14F-4D97-AF65-F5344CB8AC3E}">
        <p14:creationId xmlns:p14="http://schemas.microsoft.com/office/powerpoint/2010/main" val="1095072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14</a:t>
            </a:fld>
            <a:endParaRPr lang="en-US"/>
          </a:p>
        </p:txBody>
      </p:sp>
    </p:spTree>
    <p:extLst>
      <p:ext uri="{BB962C8B-B14F-4D97-AF65-F5344CB8AC3E}">
        <p14:creationId xmlns:p14="http://schemas.microsoft.com/office/powerpoint/2010/main" val="383392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81081-EDD3-5643-915B-181B21F7278F}" type="slidenum">
              <a:rPr lang="en-US" smtClean="0"/>
              <a:t>15</a:t>
            </a:fld>
            <a:endParaRPr lang="en-US"/>
          </a:p>
        </p:txBody>
      </p:sp>
    </p:spTree>
    <p:extLst>
      <p:ext uri="{BB962C8B-B14F-4D97-AF65-F5344CB8AC3E}">
        <p14:creationId xmlns:p14="http://schemas.microsoft.com/office/powerpoint/2010/main" val="1685816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296" indent="-180296">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defTabSz="480069">
              <a:defRPr/>
            </a:pPr>
            <a:fld id="{9C981081-EDD3-5643-915B-181B21F7278F}" type="slidenum">
              <a:rPr lang="en-US">
                <a:solidFill>
                  <a:prstClr val="black"/>
                </a:solidFill>
                <a:latin typeface="Calibri"/>
              </a:rPr>
              <a:pPr defTabSz="480069">
                <a:defRPr/>
              </a:pPr>
              <a:t>16</a:t>
            </a:fld>
            <a:endParaRPr lang="en-US">
              <a:solidFill>
                <a:prstClr val="black"/>
              </a:solidFill>
              <a:latin typeface="Calibri"/>
            </a:endParaRPr>
          </a:p>
        </p:txBody>
      </p:sp>
    </p:spTree>
    <p:extLst>
      <p:ext uri="{BB962C8B-B14F-4D97-AF65-F5344CB8AC3E}">
        <p14:creationId xmlns:p14="http://schemas.microsoft.com/office/powerpoint/2010/main" val="858809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296" indent="-180296">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9C981081-EDD3-5643-915B-181B21F7278F}" type="slidenum">
              <a:rPr lang="en-US" smtClean="0"/>
              <a:t>17</a:t>
            </a:fld>
            <a:endParaRPr lang="en-US"/>
          </a:p>
        </p:txBody>
      </p:sp>
    </p:spTree>
    <p:extLst>
      <p:ext uri="{BB962C8B-B14F-4D97-AF65-F5344CB8AC3E}">
        <p14:creationId xmlns:p14="http://schemas.microsoft.com/office/powerpoint/2010/main" val="382888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18</a:t>
            </a:fld>
            <a:endParaRPr lang="en-US"/>
          </a:p>
        </p:txBody>
      </p:sp>
    </p:spTree>
    <p:extLst>
      <p:ext uri="{BB962C8B-B14F-4D97-AF65-F5344CB8AC3E}">
        <p14:creationId xmlns:p14="http://schemas.microsoft.com/office/powerpoint/2010/main" val="2417544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19</a:t>
            </a:fld>
            <a:endParaRPr lang="en-US"/>
          </a:p>
        </p:txBody>
      </p:sp>
    </p:spTree>
    <p:extLst>
      <p:ext uri="{BB962C8B-B14F-4D97-AF65-F5344CB8AC3E}">
        <p14:creationId xmlns:p14="http://schemas.microsoft.com/office/powerpoint/2010/main" val="3305973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a:t>
            </a:fld>
            <a:endParaRPr lang="en-US"/>
          </a:p>
        </p:txBody>
      </p:sp>
    </p:spTree>
    <p:extLst>
      <p:ext uri="{BB962C8B-B14F-4D97-AF65-F5344CB8AC3E}">
        <p14:creationId xmlns:p14="http://schemas.microsoft.com/office/powerpoint/2010/main" val="4097222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296" indent="-180296">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9C981081-EDD3-5643-915B-181B21F7278F}" type="slidenum">
              <a:rPr lang="en-US" smtClean="0"/>
              <a:t>20</a:t>
            </a:fld>
            <a:endParaRPr lang="en-US"/>
          </a:p>
        </p:txBody>
      </p:sp>
    </p:spTree>
    <p:extLst>
      <p:ext uri="{BB962C8B-B14F-4D97-AF65-F5344CB8AC3E}">
        <p14:creationId xmlns:p14="http://schemas.microsoft.com/office/powerpoint/2010/main" val="1821494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21</a:t>
            </a:fld>
            <a:endParaRPr lang="en-US"/>
          </a:p>
        </p:txBody>
      </p:sp>
    </p:spTree>
    <p:extLst>
      <p:ext uri="{BB962C8B-B14F-4D97-AF65-F5344CB8AC3E}">
        <p14:creationId xmlns:p14="http://schemas.microsoft.com/office/powerpoint/2010/main" val="86699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22</a:t>
            </a:fld>
            <a:endParaRPr lang="en-US"/>
          </a:p>
        </p:txBody>
      </p:sp>
    </p:spTree>
    <p:extLst>
      <p:ext uri="{BB962C8B-B14F-4D97-AF65-F5344CB8AC3E}">
        <p14:creationId xmlns:p14="http://schemas.microsoft.com/office/powerpoint/2010/main" val="2504293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23</a:t>
            </a:fld>
            <a:endParaRPr lang="en-US"/>
          </a:p>
        </p:txBody>
      </p:sp>
    </p:spTree>
    <p:extLst>
      <p:ext uri="{BB962C8B-B14F-4D97-AF65-F5344CB8AC3E}">
        <p14:creationId xmlns:p14="http://schemas.microsoft.com/office/powerpoint/2010/main" val="3690977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24</a:t>
            </a:fld>
            <a:endParaRPr lang="en-US"/>
          </a:p>
        </p:txBody>
      </p:sp>
    </p:spTree>
    <p:extLst>
      <p:ext uri="{BB962C8B-B14F-4D97-AF65-F5344CB8AC3E}">
        <p14:creationId xmlns:p14="http://schemas.microsoft.com/office/powerpoint/2010/main" val="330170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25</a:t>
            </a:fld>
            <a:endParaRPr lang="en-US"/>
          </a:p>
        </p:txBody>
      </p:sp>
    </p:spTree>
    <p:extLst>
      <p:ext uri="{BB962C8B-B14F-4D97-AF65-F5344CB8AC3E}">
        <p14:creationId xmlns:p14="http://schemas.microsoft.com/office/powerpoint/2010/main" val="3308076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26</a:t>
            </a:fld>
            <a:endParaRPr lang="en-US"/>
          </a:p>
        </p:txBody>
      </p:sp>
    </p:spTree>
    <p:extLst>
      <p:ext uri="{BB962C8B-B14F-4D97-AF65-F5344CB8AC3E}">
        <p14:creationId xmlns:p14="http://schemas.microsoft.com/office/powerpoint/2010/main" val="1589684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27</a:t>
            </a:fld>
            <a:endParaRPr lang="en-US"/>
          </a:p>
        </p:txBody>
      </p:sp>
    </p:spTree>
    <p:extLst>
      <p:ext uri="{BB962C8B-B14F-4D97-AF65-F5344CB8AC3E}">
        <p14:creationId xmlns:p14="http://schemas.microsoft.com/office/powerpoint/2010/main" val="1911545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29</a:t>
            </a:fld>
            <a:endParaRPr lang="en-US"/>
          </a:p>
        </p:txBody>
      </p:sp>
    </p:spTree>
    <p:extLst>
      <p:ext uri="{BB962C8B-B14F-4D97-AF65-F5344CB8AC3E}">
        <p14:creationId xmlns:p14="http://schemas.microsoft.com/office/powerpoint/2010/main" val="3361559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81081-EDD3-5643-915B-181B21F7278F}" type="slidenum">
              <a:rPr lang="en-US" smtClean="0"/>
              <a:t>30</a:t>
            </a:fld>
            <a:endParaRPr lang="en-US"/>
          </a:p>
        </p:txBody>
      </p:sp>
    </p:spTree>
    <p:extLst>
      <p:ext uri="{BB962C8B-B14F-4D97-AF65-F5344CB8AC3E}">
        <p14:creationId xmlns:p14="http://schemas.microsoft.com/office/powerpoint/2010/main" val="62807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3</a:t>
            </a:fld>
            <a:endParaRPr lang="en-US"/>
          </a:p>
        </p:txBody>
      </p:sp>
    </p:spTree>
    <p:extLst>
      <p:ext uri="{BB962C8B-B14F-4D97-AF65-F5344CB8AC3E}">
        <p14:creationId xmlns:p14="http://schemas.microsoft.com/office/powerpoint/2010/main" val="72966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4</a:t>
            </a:fld>
            <a:endParaRPr lang="en-US"/>
          </a:p>
        </p:txBody>
      </p:sp>
    </p:spTree>
    <p:extLst>
      <p:ext uri="{BB962C8B-B14F-4D97-AF65-F5344CB8AC3E}">
        <p14:creationId xmlns:p14="http://schemas.microsoft.com/office/powerpoint/2010/main" val="2847232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81081-EDD3-5643-915B-181B21F7278F}" type="slidenum">
              <a:rPr lang="en-US" smtClean="0"/>
              <a:t>5</a:t>
            </a:fld>
            <a:endParaRPr lang="en-US"/>
          </a:p>
        </p:txBody>
      </p:sp>
    </p:spTree>
    <p:extLst>
      <p:ext uri="{BB962C8B-B14F-4D97-AF65-F5344CB8AC3E}">
        <p14:creationId xmlns:p14="http://schemas.microsoft.com/office/powerpoint/2010/main" val="35097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6</a:t>
            </a:fld>
            <a:endParaRPr lang="en-US"/>
          </a:p>
        </p:txBody>
      </p:sp>
    </p:spTree>
    <p:extLst>
      <p:ext uri="{BB962C8B-B14F-4D97-AF65-F5344CB8AC3E}">
        <p14:creationId xmlns:p14="http://schemas.microsoft.com/office/powerpoint/2010/main" val="3613693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7</a:t>
            </a:fld>
            <a:endParaRPr lang="en-US"/>
          </a:p>
        </p:txBody>
      </p:sp>
    </p:spTree>
    <p:extLst>
      <p:ext uri="{BB962C8B-B14F-4D97-AF65-F5344CB8AC3E}">
        <p14:creationId xmlns:p14="http://schemas.microsoft.com/office/powerpoint/2010/main" val="136888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81081-EDD3-5643-915B-181B21F7278F}" type="slidenum">
              <a:rPr lang="en-US" smtClean="0"/>
              <a:t>8</a:t>
            </a:fld>
            <a:endParaRPr lang="en-US"/>
          </a:p>
        </p:txBody>
      </p:sp>
    </p:spTree>
    <p:extLst>
      <p:ext uri="{BB962C8B-B14F-4D97-AF65-F5344CB8AC3E}">
        <p14:creationId xmlns:p14="http://schemas.microsoft.com/office/powerpoint/2010/main" val="407929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81081-EDD3-5643-915B-181B21F7278F}" type="slidenum">
              <a:rPr lang="en-US" smtClean="0"/>
              <a:t>9</a:t>
            </a:fld>
            <a:endParaRPr lang="en-US"/>
          </a:p>
        </p:txBody>
      </p:sp>
    </p:spTree>
    <p:extLst>
      <p:ext uri="{BB962C8B-B14F-4D97-AF65-F5344CB8AC3E}">
        <p14:creationId xmlns:p14="http://schemas.microsoft.com/office/powerpoint/2010/main" val="27880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99" y="2708920"/>
            <a:ext cx="10801201" cy="1143000"/>
          </a:xfrm>
        </p:spPr>
        <p:txBody>
          <a:bodyPr>
            <a:normAutofit/>
          </a:bodyPr>
          <a:lstStyle>
            <a:lvl1pPr algn="ctr">
              <a:defRPr sz="3600">
                <a:solidFill>
                  <a:srgbClr val="027F81"/>
                </a:solidFill>
              </a:defRPr>
            </a:lvl1pPr>
          </a:lstStyle>
          <a:p>
            <a:r>
              <a:rPr lang="en-GB" dirty="0"/>
              <a:t>Presentation Title</a:t>
            </a:r>
            <a:endParaRPr lang="en-US" dirty="0"/>
          </a:p>
        </p:txBody>
      </p:sp>
      <p:sp>
        <p:nvSpPr>
          <p:cNvPr id="10" name="Text Placeholder 9"/>
          <p:cNvSpPr>
            <a:spLocks noGrp="1"/>
          </p:cNvSpPr>
          <p:nvPr>
            <p:ph type="body" sz="quarter" idx="14" hasCustomPrompt="1"/>
          </p:nvPr>
        </p:nvSpPr>
        <p:spPr>
          <a:xfrm>
            <a:off x="695399" y="4149080"/>
            <a:ext cx="10801201" cy="720080"/>
          </a:xfrm>
        </p:spPr>
        <p:txBody>
          <a:bodyPr>
            <a:normAutofit/>
          </a:bodyPr>
          <a:lstStyle>
            <a:lvl1pPr marL="0" indent="0" algn="ctr">
              <a:buFontTx/>
              <a:buNone/>
              <a:defRPr sz="2400" baseline="0"/>
            </a:lvl1pPr>
          </a:lstStyle>
          <a:p>
            <a:pPr lvl="0"/>
            <a:r>
              <a:rPr lang="en-GB" dirty="0"/>
              <a:t>Feyzi Ismail</a:t>
            </a:r>
            <a:endParaRPr lang="en-US" dirty="0"/>
          </a:p>
        </p:txBody>
      </p:sp>
    </p:spTree>
    <p:extLst>
      <p:ext uri="{BB962C8B-B14F-4D97-AF65-F5344CB8AC3E}">
        <p14:creationId xmlns:p14="http://schemas.microsoft.com/office/powerpoint/2010/main" val="26126942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in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401" y="311509"/>
            <a:ext cx="10887000" cy="1143000"/>
          </a:xfrm>
        </p:spPr>
        <p:txBody>
          <a:bodyPr>
            <a:normAutofit/>
          </a:bodyPr>
          <a:lstStyle>
            <a:lvl1pPr algn="l">
              <a:defRPr sz="3600">
                <a:solidFill>
                  <a:srgbClr val="027F81"/>
                </a:solidFill>
              </a:defRPr>
            </a:lvl1pPr>
          </a:lstStyle>
          <a:p>
            <a:r>
              <a:rPr lang="en-GB" dirty="0"/>
              <a:t>Slide title</a:t>
            </a:r>
            <a:endParaRPr lang="en-US" dirty="0"/>
          </a:p>
        </p:txBody>
      </p:sp>
      <p:sp>
        <p:nvSpPr>
          <p:cNvPr id="3" name="Content Placeholder 2"/>
          <p:cNvSpPr>
            <a:spLocks noGrp="1"/>
          </p:cNvSpPr>
          <p:nvPr>
            <p:ph sz="half" idx="1" hasCustomPrompt="1"/>
          </p:nvPr>
        </p:nvSpPr>
        <p:spPr>
          <a:xfrm>
            <a:off x="695401" y="1857027"/>
            <a:ext cx="10886999" cy="3876229"/>
          </a:xfrm>
        </p:spPr>
        <p:txBody>
          <a:bodyPr/>
          <a:lstStyle>
            <a:lvl1pPr marL="257175" indent="-257175">
              <a:buSzPct val="100000"/>
              <a:buFont typeface="Wingdings" panose="05000000000000000000" pitchFamily="2" charset="2"/>
              <a:buChar char="Ø"/>
              <a:defRPr sz="3000"/>
            </a:lvl1pPr>
            <a:lvl2pPr marL="557213" indent="-214313">
              <a:buClr>
                <a:schemeClr val="accent3"/>
              </a:buClr>
              <a:buFont typeface="Arial"/>
              <a:buChar char="•"/>
              <a:defRPr sz="2800"/>
            </a:lvl2pPr>
            <a:lvl3pPr marL="857250" indent="-171450">
              <a:buClr>
                <a:schemeClr val="accent3"/>
              </a:buClr>
              <a:buSzPct val="100000"/>
              <a:buFont typeface="Wingdings" charset="2"/>
              <a:buChar char="§"/>
              <a:defRPr sz="2400"/>
            </a:lvl3pPr>
            <a:lvl4pPr marL="1200150" indent="-171450">
              <a:buClr>
                <a:schemeClr val="accent3"/>
              </a:buClr>
              <a:buSzPct val="100000"/>
              <a:buFont typeface="Courier New"/>
              <a:buChar char="o"/>
              <a:defRPr sz="1600"/>
            </a:lvl4pPr>
            <a:lvl5pPr marL="1543050" indent="-171450">
              <a:buClr>
                <a:schemeClr val="accent3"/>
              </a:buClr>
              <a:buFont typeface="Lucida Grande"/>
              <a:buChar char="-"/>
              <a:defRPr sz="14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a:xfrm>
            <a:off x="1071432" y="6356353"/>
            <a:ext cx="2382969"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392E2082-EBEF-BC4B-BAAB-0003CF8F9B03}" type="slidenum">
              <a:rPr lang="en-US" smtClean="0"/>
              <a:t>‹#›</a:t>
            </a:fld>
            <a:endParaRPr lang="en-US"/>
          </a:p>
        </p:txBody>
      </p:sp>
    </p:spTree>
    <p:extLst>
      <p:ext uri="{BB962C8B-B14F-4D97-AF65-F5344CB8AC3E}">
        <p14:creationId xmlns:p14="http://schemas.microsoft.com/office/powerpoint/2010/main" val="103168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on lef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76357" y="1825625"/>
            <a:ext cx="5406046" cy="4051647"/>
          </a:xfrm>
        </p:spPr>
        <p:txBody>
          <a:bodyPr/>
          <a:lstStyle>
            <a:lvl1pPr marL="342900" indent="-342900">
              <a:buFont typeface="Wingdings" panose="05000000000000000000" pitchFamily="2" charset="2"/>
              <a:buChar char="Ø"/>
              <a:defRPr sz="3000"/>
            </a:lvl1pPr>
            <a:lvl2pPr>
              <a:defRPr sz="2800"/>
            </a:lvl2pPr>
            <a:lvl3pPr>
              <a:defRPr sz="2400"/>
            </a:lvl3pPr>
            <a:lvl4pPr>
              <a:defRPr sz="1600"/>
            </a:lvl4pPr>
            <a:lvl5pPr>
              <a:defRPr sz="14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a:xfrm>
            <a:off x="1071432" y="6356353"/>
            <a:ext cx="2382969"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392E2082-EBEF-BC4B-BAAB-0003CF8F9B03}" type="slidenum">
              <a:rPr lang="en-US" smtClean="0"/>
              <a:t>‹#›</a:t>
            </a:fld>
            <a:endParaRPr lang="en-US"/>
          </a:p>
        </p:txBody>
      </p:sp>
      <p:sp>
        <p:nvSpPr>
          <p:cNvPr id="8" name="Title 1"/>
          <p:cNvSpPr>
            <a:spLocks noGrp="1"/>
          </p:cNvSpPr>
          <p:nvPr>
            <p:ph type="title" hasCustomPrompt="1"/>
          </p:nvPr>
        </p:nvSpPr>
        <p:spPr>
          <a:xfrm>
            <a:off x="695401" y="311509"/>
            <a:ext cx="10887000" cy="1143000"/>
          </a:xfrm>
        </p:spPr>
        <p:txBody>
          <a:bodyPr>
            <a:normAutofit/>
          </a:bodyPr>
          <a:lstStyle>
            <a:lvl1pPr algn="l">
              <a:defRPr sz="3600">
                <a:solidFill>
                  <a:srgbClr val="027F81"/>
                </a:solidFill>
              </a:defRPr>
            </a:lvl1pPr>
          </a:lstStyle>
          <a:p>
            <a:r>
              <a:rPr lang="en-GB" dirty="0"/>
              <a:t>Slide title</a:t>
            </a:r>
            <a:endParaRPr lang="en-US" dirty="0"/>
          </a:p>
        </p:txBody>
      </p:sp>
      <p:sp>
        <p:nvSpPr>
          <p:cNvPr id="9" name="Picture Placeholder 8"/>
          <p:cNvSpPr>
            <a:spLocks noGrp="1"/>
          </p:cNvSpPr>
          <p:nvPr>
            <p:ph type="pic" sz="quarter" idx="13"/>
          </p:nvPr>
        </p:nvSpPr>
        <p:spPr>
          <a:xfrm>
            <a:off x="695401" y="1825625"/>
            <a:ext cx="5320243" cy="4051647"/>
          </a:xfrm>
        </p:spPr>
        <p:txBody>
          <a:bodyPr>
            <a:normAutofit/>
          </a:bodyPr>
          <a:lstStyle>
            <a:lvl1pPr marL="342900" indent="-342900">
              <a:buFont typeface="Wingdings" panose="05000000000000000000" pitchFamily="2" charset="2"/>
              <a:buChar char="Ø"/>
              <a:defRPr sz="3000"/>
            </a:lvl1pPr>
          </a:lstStyle>
          <a:p>
            <a:r>
              <a:rPr lang="en-US" dirty="0"/>
              <a:t>Click icon to add picture</a:t>
            </a:r>
          </a:p>
        </p:txBody>
      </p:sp>
    </p:spTree>
    <p:extLst>
      <p:ext uri="{BB962C8B-B14F-4D97-AF65-F5344CB8AC3E}">
        <p14:creationId xmlns:p14="http://schemas.microsoft.com/office/powerpoint/2010/main" val="363575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332656"/>
            <a:ext cx="11521280" cy="1143000"/>
          </a:xfrm>
        </p:spPr>
        <p:txBody>
          <a:bodyPr/>
          <a:lstStyle>
            <a:lvl1pPr>
              <a:defRPr baseline="0"/>
            </a:lvl1pPr>
          </a:lstStyle>
          <a:p>
            <a:r>
              <a:rPr lang="en-US" dirty="0"/>
              <a:t>Slide title</a:t>
            </a:r>
            <a:endParaRPr lang="en-GB" dirty="0"/>
          </a:p>
        </p:txBody>
      </p:sp>
      <p:sp>
        <p:nvSpPr>
          <p:cNvPr id="8" name="Text Placeholder 7"/>
          <p:cNvSpPr>
            <a:spLocks noGrp="1"/>
          </p:cNvSpPr>
          <p:nvPr>
            <p:ph type="body" sz="quarter" idx="10" hasCustomPrompt="1"/>
          </p:nvPr>
        </p:nvSpPr>
        <p:spPr>
          <a:xfrm>
            <a:off x="551384" y="1773238"/>
            <a:ext cx="5400600" cy="4103687"/>
          </a:xfrm>
        </p:spPr>
        <p:txBody>
          <a:bodyPr/>
          <a:lstStyle>
            <a:lvl1pPr marL="342900" indent="-342900">
              <a:buFont typeface="Wingdings" panose="05000000000000000000" pitchFamily="2" charset="2"/>
              <a:buChar char="Ø"/>
              <a:defRPr sz="3000"/>
            </a:lvl1pPr>
            <a:lvl2pPr>
              <a:defRPr sz="2800"/>
            </a:lvl2pPr>
            <a:lvl3pPr>
              <a:defRPr sz="2400"/>
            </a:lvl3pPr>
          </a:lstStyle>
          <a:p>
            <a:pPr lvl="0"/>
            <a:r>
              <a:rPr lang="en-US" dirty="0"/>
              <a:t>Edit Master text styles</a:t>
            </a:r>
          </a:p>
          <a:p>
            <a:pPr lvl="1"/>
            <a:r>
              <a:rPr lang="en-US" dirty="0"/>
              <a:t>Second level</a:t>
            </a:r>
          </a:p>
          <a:p>
            <a:pPr lvl="2"/>
            <a:r>
              <a:rPr lang="en-US" dirty="0"/>
              <a:t>Third level</a:t>
            </a:r>
          </a:p>
        </p:txBody>
      </p:sp>
      <p:sp>
        <p:nvSpPr>
          <p:cNvPr id="10" name="Picture Placeholder 9"/>
          <p:cNvSpPr>
            <a:spLocks noGrp="1"/>
          </p:cNvSpPr>
          <p:nvPr>
            <p:ph type="pic" sz="quarter" idx="11"/>
          </p:nvPr>
        </p:nvSpPr>
        <p:spPr>
          <a:xfrm>
            <a:off x="6167513" y="1773238"/>
            <a:ext cx="5400600" cy="4103687"/>
          </a:xfrm>
        </p:spPr>
        <p:txBody>
          <a:bodyPr>
            <a:normAutofit/>
          </a:bodyPr>
          <a:lstStyle>
            <a:lvl1pPr marL="342900" indent="-342900">
              <a:buFont typeface="Wingdings" panose="05000000000000000000" pitchFamily="2" charset="2"/>
              <a:buChar char="Ø"/>
              <a:defRPr sz="3000"/>
            </a:lvl1pPr>
          </a:lstStyle>
          <a:p>
            <a:r>
              <a:rPr lang="en-GB" dirty="0"/>
              <a:t>Click icon to add picture</a:t>
            </a:r>
          </a:p>
        </p:txBody>
      </p:sp>
    </p:spTree>
    <p:extLst>
      <p:ext uri="{BB962C8B-B14F-4D97-AF65-F5344CB8AC3E}">
        <p14:creationId xmlns:p14="http://schemas.microsoft.com/office/powerpoint/2010/main" val="224783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401" y="398105"/>
            <a:ext cx="10801200" cy="1143000"/>
          </a:xfrm>
        </p:spPr>
        <p:txBody>
          <a:bodyPr>
            <a:normAutofit/>
          </a:bodyPr>
          <a:lstStyle>
            <a:lvl1pPr algn="l">
              <a:defRPr sz="3600">
                <a:solidFill>
                  <a:srgbClr val="027F81"/>
                </a:solidFill>
              </a:defRPr>
            </a:lvl1pPr>
          </a:lstStyle>
          <a:p>
            <a:r>
              <a:rPr lang="en-GB" dirty="0"/>
              <a:t>Slide title</a:t>
            </a:r>
            <a:endParaRPr lang="en-US" dirty="0"/>
          </a:p>
        </p:txBody>
      </p:sp>
      <p:sp>
        <p:nvSpPr>
          <p:cNvPr id="4" name="Content Placeholder 3"/>
          <p:cNvSpPr>
            <a:spLocks noGrp="1"/>
          </p:cNvSpPr>
          <p:nvPr>
            <p:ph sz="half" idx="2" hasCustomPrompt="1"/>
          </p:nvPr>
        </p:nvSpPr>
        <p:spPr>
          <a:xfrm>
            <a:off x="695401" y="1700808"/>
            <a:ext cx="5386594" cy="4159249"/>
          </a:xfrm>
        </p:spPr>
        <p:txBody>
          <a:bodyPr/>
          <a:lstStyle>
            <a:lvl1pPr marL="342900" indent="-342900">
              <a:buFont typeface="Wingdings" panose="05000000000000000000" pitchFamily="2" charset="2"/>
              <a:buChar char="Ø"/>
              <a:defRPr sz="3000"/>
            </a:lvl1pPr>
            <a:lvl2pPr>
              <a:defRPr sz="2800"/>
            </a:lvl2pPr>
            <a:lvl3pPr>
              <a:defRPr sz="2400"/>
            </a:lvl3pPr>
            <a:lvl4pPr>
              <a:defRPr sz="1600"/>
            </a:lvl4pPr>
            <a:lvl5pPr>
              <a:defRPr sz="14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6" name="Content Placeholder 5"/>
          <p:cNvSpPr>
            <a:spLocks noGrp="1"/>
          </p:cNvSpPr>
          <p:nvPr>
            <p:ph sz="quarter" idx="4" hasCustomPrompt="1"/>
          </p:nvPr>
        </p:nvSpPr>
        <p:spPr>
          <a:xfrm>
            <a:off x="6488411" y="1700808"/>
            <a:ext cx="5008190" cy="4159249"/>
          </a:xfrm>
        </p:spPr>
        <p:txBody>
          <a:bodyPr/>
          <a:lstStyle>
            <a:lvl1pPr marL="342900" indent="-342900">
              <a:buFont typeface="Wingdings" panose="05000000000000000000" pitchFamily="2" charset="2"/>
              <a:buChar char="Ø"/>
              <a:defRPr sz="3000"/>
            </a:lvl1pPr>
            <a:lvl2pPr>
              <a:defRPr sz="2800"/>
            </a:lvl2pPr>
            <a:lvl3pPr>
              <a:defRPr sz="2400"/>
            </a:lvl3pPr>
            <a:lvl4pPr>
              <a:defRPr sz="1600"/>
            </a:lvl4pPr>
            <a:lvl5pPr>
              <a:defRPr sz="14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a:xfrm>
            <a:off x="1071432" y="6356353"/>
            <a:ext cx="2382969"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392E2082-EBEF-BC4B-BAAB-0003CF8F9B03}" type="slidenum">
              <a:rPr lang="en-US" smtClean="0"/>
              <a:t>‹#›</a:t>
            </a:fld>
            <a:endParaRPr lang="en-US"/>
          </a:p>
        </p:txBody>
      </p:sp>
    </p:spTree>
    <p:extLst>
      <p:ext uri="{BB962C8B-B14F-4D97-AF65-F5344CB8AC3E}">
        <p14:creationId xmlns:p14="http://schemas.microsoft.com/office/powerpoint/2010/main" val="196199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 no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466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5654" y="1844824"/>
            <a:ext cx="1051096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71432" y="3573016"/>
            <a:ext cx="10507267" cy="17096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8"/>
          <a:stretch>
            <a:fillRect/>
          </a:stretch>
        </p:blipFill>
        <p:spPr>
          <a:xfrm>
            <a:off x="489494" y="5967604"/>
            <a:ext cx="1021719" cy="637761"/>
          </a:xfrm>
          <a:prstGeom prst="rect">
            <a:avLst/>
          </a:prstGeom>
        </p:spPr>
      </p:pic>
      <p:sp>
        <p:nvSpPr>
          <p:cNvPr id="14" name="TextBox 13"/>
          <p:cNvSpPr txBox="1"/>
          <p:nvPr userDrawn="1"/>
        </p:nvSpPr>
        <p:spPr>
          <a:xfrm>
            <a:off x="10254462" y="5781671"/>
            <a:ext cx="1764196" cy="707886"/>
          </a:xfrm>
          <a:prstGeom prst="rect">
            <a:avLst/>
          </a:prstGeom>
          <a:noFill/>
        </p:spPr>
        <p:txBody>
          <a:bodyPr wrap="square" rtlCol="0">
            <a:spAutoFit/>
          </a:bodyPr>
          <a:lstStyle/>
          <a:p>
            <a:endParaRPr lang="en-GB" sz="1000" dirty="0">
              <a:latin typeface="Calibri" panose="020F0502020204030204" pitchFamily="34" charset="0"/>
              <a:cs typeface="Calibri" panose="020F0502020204030204" pitchFamily="34" charset="0"/>
            </a:endParaRPr>
          </a:p>
          <a:p>
            <a:endParaRPr lang="en-GB" sz="1000" dirty="0">
              <a:latin typeface="Calibri" panose="020F0502020204030204" pitchFamily="34" charset="0"/>
              <a:cs typeface="Calibri" panose="020F0502020204030204" pitchFamily="34" charset="0"/>
            </a:endParaRPr>
          </a:p>
          <a:p>
            <a:endParaRPr lang="en-GB" sz="1000" dirty="0">
              <a:latin typeface="Calibri" panose="020F0502020204030204" pitchFamily="34" charset="0"/>
              <a:cs typeface="Calibri" panose="020F0502020204030204" pitchFamily="34" charset="0"/>
            </a:endParaRPr>
          </a:p>
          <a:p>
            <a:endParaRPr lang="en-GB" sz="1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D9D9443-4446-4ECE-8B81-95FAFA4C3F45}"/>
              </a:ext>
            </a:extLst>
          </p:cNvPr>
          <p:cNvPicPr>
            <a:picLocks noChangeAspect="1"/>
          </p:cNvPicPr>
          <p:nvPr userDrawn="1"/>
        </p:nvPicPr>
        <p:blipFill>
          <a:blip r:embed="rId9"/>
          <a:stretch>
            <a:fillRect/>
          </a:stretch>
        </p:blipFill>
        <p:spPr>
          <a:xfrm>
            <a:off x="5416482" y="5967604"/>
            <a:ext cx="1238548" cy="660596"/>
          </a:xfrm>
          <a:prstGeom prst="rect">
            <a:avLst/>
          </a:prstGeom>
        </p:spPr>
      </p:pic>
      <p:pic>
        <p:nvPicPr>
          <p:cNvPr id="6" name="Picture 5">
            <a:extLst>
              <a:ext uri="{FF2B5EF4-FFF2-40B4-BE49-F238E27FC236}">
                <a16:creationId xmlns:a16="http://schemas.microsoft.com/office/drawing/2014/main" id="{2EA1FAE7-46B8-4408-BB63-23B6CA821067}"/>
              </a:ext>
            </a:extLst>
          </p:cNvPr>
          <p:cNvPicPr>
            <a:picLocks noChangeAspect="1"/>
          </p:cNvPicPr>
          <p:nvPr userDrawn="1"/>
        </p:nvPicPr>
        <p:blipFill>
          <a:blip r:embed="rId10"/>
          <a:stretch>
            <a:fillRect/>
          </a:stretch>
        </p:blipFill>
        <p:spPr>
          <a:xfrm>
            <a:off x="10534580" y="6221317"/>
            <a:ext cx="1203960" cy="384048"/>
          </a:xfrm>
          <a:prstGeom prst="rect">
            <a:avLst/>
          </a:prstGeom>
        </p:spPr>
      </p:pic>
    </p:spTree>
    <p:extLst>
      <p:ext uri="{BB962C8B-B14F-4D97-AF65-F5344CB8AC3E}">
        <p14:creationId xmlns:p14="http://schemas.microsoft.com/office/powerpoint/2010/main" val="281556705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76" r:id="rId3"/>
    <p:sldLayoutId id="2147483679" r:id="rId4"/>
    <p:sldLayoutId id="2147483663" r:id="rId5"/>
    <p:sldLayoutId id="2147483674" r:id="rId6"/>
  </p:sldLayoutIdLst>
  <p:hf sldNum="0" hdr="0" ftr="0" dt="0"/>
  <p:txStyles>
    <p:titleStyle>
      <a:lvl1pPr algn="l" defTabSz="342900" rtl="0" eaLnBrk="1" latinLnBrk="0" hangingPunct="1">
        <a:spcBef>
          <a:spcPct val="0"/>
        </a:spcBef>
        <a:buNone/>
        <a:defRPr sz="3600" kern="1200">
          <a:solidFill>
            <a:srgbClr val="027F81"/>
          </a:solidFill>
          <a:latin typeface="Calibri" panose="020F0502020204030204" pitchFamily="34" charset="0"/>
          <a:ea typeface="+mj-ea"/>
          <a:cs typeface="Calibri" panose="020F0502020204030204" pitchFamily="34" charset="0"/>
        </a:defRPr>
      </a:lvl1pPr>
    </p:titleStyle>
    <p:bodyStyle>
      <a:lvl1pPr marL="342900" indent="-342900" algn="l" defTabSz="342900" rtl="0" eaLnBrk="1" latinLnBrk="0" hangingPunct="1">
        <a:spcBef>
          <a:spcPct val="20000"/>
        </a:spcBef>
        <a:buClr>
          <a:srgbClr val="027F81"/>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342900" algn="l" defTabSz="342900" rtl="0" eaLnBrk="1" latinLnBrk="0" hangingPunct="1">
        <a:spcBef>
          <a:spcPct val="20000"/>
        </a:spcBef>
        <a:buClr>
          <a:schemeClr val="accent3"/>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Clr>
          <a:srgbClr val="027F81"/>
        </a:buClr>
        <a:buSzPct val="100000"/>
        <a:buFont typeface="Wingdings" charset="2"/>
        <a:buChar char="§"/>
        <a:defRPr sz="180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Clr>
          <a:srgbClr val="027F81"/>
        </a:buClr>
        <a:buSzPct val="100000"/>
        <a:buFont typeface="Courier New"/>
        <a:buChar char="o"/>
        <a:defRPr sz="160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Clr>
          <a:schemeClr val="accent3"/>
        </a:buClr>
        <a:buSzPct val="100000"/>
        <a:buFont typeface="Lucida Grande"/>
        <a:buChar char="-"/>
        <a:defRPr sz="1400" kern="1200">
          <a:solidFill>
            <a:schemeClr val="tx1"/>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barrons.com/articles/coronavirus-the-latest-problem-big-pharma-wont-solve-5158107860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2708920"/>
            <a:ext cx="5616624" cy="1440160"/>
          </a:xfrm>
        </p:spPr>
        <p:txBody>
          <a:bodyPr>
            <a:noAutofit/>
          </a:bodyPr>
          <a:lstStyle/>
          <a:p>
            <a:r>
              <a:rPr lang="en-GB" sz="3500" dirty="0"/>
              <a:t>Global health governance</a:t>
            </a:r>
            <a:br>
              <a:rPr lang="en-GB" sz="3500" dirty="0"/>
            </a:br>
            <a:r>
              <a:rPr lang="en-GB" sz="3500" dirty="0"/>
              <a:t> and Big Pharma</a:t>
            </a:r>
            <a:br>
              <a:rPr lang="en-GB" sz="3500" dirty="0"/>
            </a:br>
            <a:r>
              <a:rPr lang="en-GB" sz="3500" dirty="0"/>
              <a:t>in the age of crisis </a:t>
            </a:r>
            <a:br>
              <a:rPr lang="en-GB" sz="3500" dirty="0"/>
            </a:br>
            <a:endParaRPr lang="en-GB" sz="3500" dirty="0"/>
          </a:p>
        </p:txBody>
      </p:sp>
      <p:sp>
        <p:nvSpPr>
          <p:cNvPr id="3" name="Text Placeholder 2"/>
          <p:cNvSpPr>
            <a:spLocks noGrp="1"/>
          </p:cNvSpPr>
          <p:nvPr>
            <p:ph type="body" sz="quarter" idx="14"/>
          </p:nvPr>
        </p:nvSpPr>
        <p:spPr>
          <a:xfrm>
            <a:off x="479377" y="4941168"/>
            <a:ext cx="4752527" cy="487362"/>
          </a:xfrm>
        </p:spPr>
        <p:txBody>
          <a:bodyPr>
            <a:normAutofit/>
          </a:bodyPr>
          <a:lstStyle/>
          <a:p>
            <a:r>
              <a:rPr lang="en-GB" dirty="0"/>
              <a:t>Feyzi Ismail</a:t>
            </a:r>
          </a:p>
        </p:txBody>
      </p:sp>
      <p:pic>
        <p:nvPicPr>
          <p:cNvPr id="5" name="Picture 4">
            <a:extLst>
              <a:ext uri="{FF2B5EF4-FFF2-40B4-BE49-F238E27FC236}">
                <a16:creationId xmlns:a16="http://schemas.microsoft.com/office/drawing/2014/main" id="{A4574D76-DB26-B249-B947-E2086C45EB84}"/>
              </a:ext>
            </a:extLst>
          </p:cNvPr>
          <p:cNvPicPr>
            <a:picLocks noChangeAspect="1"/>
          </p:cNvPicPr>
          <p:nvPr/>
        </p:nvPicPr>
        <p:blipFill>
          <a:blip r:embed="rId3"/>
          <a:stretch>
            <a:fillRect/>
          </a:stretch>
        </p:blipFill>
        <p:spPr>
          <a:xfrm>
            <a:off x="5586412" y="609227"/>
            <a:ext cx="6234768" cy="4807842"/>
          </a:xfrm>
          <a:prstGeom prst="rect">
            <a:avLst/>
          </a:prstGeom>
        </p:spPr>
      </p:pic>
    </p:spTree>
    <p:extLst>
      <p:ext uri="{BB962C8B-B14F-4D97-AF65-F5344CB8AC3E}">
        <p14:creationId xmlns:p14="http://schemas.microsoft.com/office/powerpoint/2010/main" val="988453671"/>
      </p:ext>
    </p:extLst>
  </p:cSld>
  <p:clrMapOvr>
    <a:masterClrMapping/>
  </p:clrMapOvr>
  <mc:AlternateContent xmlns:mc="http://schemas.openxmlformats.org/markup-compatibility/2006" xmlns:p14="http://schemas.microsoft.com/office/powerpoint/2010/main">
    <mc:Choice Requires="p14">
      <p:transition spd="slow" p14:dur="2000" advTm="7654"/>
    </mc:Choice>
    <mc:Fallback xmlns="">
      <p:transition spd="slow" advTm="765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The potential of Big Pharma?</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lnSpcReduction="10000"/>
          </a:bodyPr>
          <a:lstStyle/>
          <a:p>
            <a:r>
              <a:rPr lang="en-GB" dirty="0"/>
              <a:t>Post-WWI, the industry was ruled by standards in drug production</a:t>
            </a:r>
          </a:p>
          <a:p>
            <a:r>
              <a:rPr lang="en-GB" dirty="0"/>
              <a:t>Rational methods of mass production post-WWII enabled more systematic discoveries, R&amp;D and technological optimism</a:t>
            </a:r>
          </a:p>
          <a:p>
            <a:pPr lvl="1">
              <a:buFont typeface="Arial" panose="020B0604020202020204" pitchFamily="34" charset="0"/>
              <a:buChar char="•"/>
            </a:pPr>
            <a:r>
              <a:rPr lang="en-GB" dirty="0"/>
              <a:t>Contraceptives, anti-depressants, cancer drugs revolutionised society </a:t>
            </a:r>
          </a:p>
          <a:p>
            <a:r>
              <a:rPr lang="en-GB" dirty="0"/>
              <a:t>Competition has increased but facilitated a number of innovations</a:t>
            </a:r>
          </a:p>
          <a:p>
            <a:pPr lvl="1"/>
            <a:r>
              <a:rPr lang="en-GB" dirty="0"/>
              <a:t>Tagamet, Prozac, AZT etc., gene therapies and new technologies have led to drugs for rare diseases previously considered untreatable</a:t>
            </a:r>
          </a:p>
          <a:p>
            <a:r>
              <a:rPr lang="en-GB" dirty="0"/>
              <a:t>Is it possible to balance R&amp;D, regulation and profit?</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2363408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The global governance institutions and Big Pharma</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lnSpcReduction="10000"/>
          </a:bodyPr>
          <a:lstStyle/>
          <a:p>
            <a:r>
              <a:rPr lang="en-GB" dirty="0">
                <a:sym typeface="Wingdings" pitchFamily="2" charset="2"/>
              </a:rPr>
              <a:t>Big Pharma accuses state regulators of violating rights of the sector</a:t>
            </a:r>
          </a:p>
          <a:p>
            <a:r>
              <a:rPr lang="en-GB" dirty="0">
                <a:sym typeface="Wingdings" pitchFamily="2" charset="2"/>
              </a:rPr>
              <a:t>R&amp;D for diseases specific to LMICs is inadequate because there is no market for the prices Big Pharma demands</a:t>
            </a:r>
          </a:p>
          <a:p>
            <a:pPr lvl="1"/>
            <a:r>
              <a:rPr lang="en-GB" dirty="0"/>
              <a:t>TRIPs subordinates role of WHO in coordinating global health </a:t>
            </a:r>
          </a:p>
          <a:p>
            <a:r>
              <a:rPr lang="en-GB" dirty="0"/>
              <a:t>Expanding markets through export; ensuring local conditions for industry growth; seeking to lower costs (Applbaum, 2010)</a:t>
            </a:r>
          </a:p>
          <a:p>
            <a:r>
              <a:rPr lang="en-GB" dirty="0"/>
              <a:t>WB and IMF revitalised sharp reductions in spending on public health through austerity (Sell and Williams, 2020)</a:t>
            </a:r>
          </a:p>
          <a:p>
            <a:endParaRPr lang="en-GB" dirty="0"/>
          </a:p>
        </p:txBody>
      </p:sp>
    </p:spTree>
    <p:extLst>
      <p:ext uri="{BB962C8B-B14F-4D97-AF65-F5344CB8AC3E}">
        <p14:creationId xmlns:p14="http://schemas.microsoft.com/office/powerpoint/2010/main" val="3872408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Profits vs. research &amp; development</a:t>
            </a:r>
          </a:p>
        </p:txBody>
      </p:sp>
      <p:pic>
        <p:nvPicPr>
          <p:cNvPr id="5" name="Content Placeholder 4">
            <a:extLst>
              <a:ext uri="{FF2B5EF4-FFF2-40B4-BE49-F238E27FC236}">
                <a16:creationId xmlns:a16="http://schemas.microsoft.com/office/drawing/2014/main" id="{C3B7F2A9-0E0C-BA44-A1C5-6552E443DDF6}"/>
              </a:ext>
            </a:extLst>
          </p:cNvPr>
          <p:cNvPicPr>
            <a:picLocks noGrp="1" noChangeAspect="1"/>
          </p:cNvPicPr>
          <p:nvPr>
            <p:ph sz="half" idx="1"/>
          </p:nvPr>
        </p:nvPicPr>
        <p:blipFill>
          <a:blip r:embed="rId3"/>
          <a:stretch>
            <a:fillRect/>
          </a:stretch>
        </p:blipFill>
        <p:spPr>
          <a:xfrm>
            <a:off x="3318126" y="1857375"/>
            <a:ext cx="5641473" cy="4019550"/>
          </a:xfrm>
        </p:spPr>
      </p:pic>
    </p:spTree>
    <p:extLst>
      <p:ext uri="{BB962C8B-B14F-4D97-AF65-F5344CB8AC3E}">
        <p14:creationId xmlns:p14="http://schemas.microsoft.com/office/powerpoint/2010/main" val="354225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Revenues of top companies </a:t>
            </a:r>
          </a:p>
        </p:txBody>
      </p:sp>
      <p:pic>
        <p:nvPicPr>
          <p:cNvPr id="9" name="Content Placeholder 8">
            <a:extLst>
              <a:ext uri="{FF2B5EF4-FFF2-40B4-BE49-F238E27FC236}">
                <a16:creationId xmlns:a16="http://schemas.microsoft.com/office/drawing/2014/main" id="{C561F10D-CBA1-844D-83B1-AC1B47C8ECA5}"/>
              </a:ext>
            </a:extLst>
          </p:cNvPr>
          <p:cNvPicPr>
            <a:picLocks noGrp="1" noChangeAspect="1"/>
          </p:cNvPicPr>
          <p:nvPr>
            <p:ph sz="half" idx="1"/>
          </p:nvPr>
        </p:nvPicPr>
        <p:blipFill>
          <a:blip r:embed="rId3"/>
          <a:stretch>
            <a:fillRect/>
          </a:stretch>
        </p:blipFill>
        <p:spPr>
          <a:xfrm>
            <a:off x="3697026" y="1786160"/>
            <a:ext cx="4883672" cy="3875088"/>
          </a:xfrm>
        </p:spPr>
      </p:pic>
    </p:spTree>
    <p:extLst>
      <p:ext uri="{BB962C8B-B14F-4D97-AF65-F5344CB8AC3E}">
        <p14:creationId xmlns:p14="http://schemas.microsoft.com/office/powerpoint/2010/main" val="3112596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The balance of power…</a:t>
            </a:r>
          </a:p>
        </p:txBody>
      </p:sp>
      <p:pic>
        <p:nvPicPr>
          <p:cNvPr id="9" name="Content Placeholder 8">
            <a:extLst>
              <a:ext uri="{FF2B5EF4-FFF2-40B4-BE49-F238E27FC236}">
                <a16:creationId xmlns:a16="http://schemas.microsoft.com/office/drawing/2014/main" id="{4FDC5B11-6D24-A34E-A3F4-6D0AD5DA6902}"/>
              </a:ext>
            </a:extLst>
          </p:cNvPr>
          <p:cNvPicPr>
            <a:picLocks noGrp="1" noChangeAspect="1"/>
          </p:cNvPicPr>
          <p:nvPr>
            <p:ph sz="half" idx="1"/>
          </p:nvPr>
        </p:nvPicPr>
        <p:blipFill>
          <a:blip r:embed="rId3"/>
          <a:stretch>
            <a:fillRect/>
          </a:stretch>
        </p:blipFill>
        <p:spPr>
          <a:xfrm>
            <a:off x="3845339" y="1857375"/>
            <a:ext cx="4587046" cy="3875088"/>
          </a:xfrm>
        </p:spPr>
      </p:pic>
    </p:spTree>
    <p:extLst>
      <p:ext uri="{BB962C8B-B14F-4D97-AF65-F5344CB8AC3E}">
        <p14:creationId xmlns:p14="http://schemas.microsoft.com/office/powerpoint/2010/main" val="25976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The significance of Big Pharma</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a:bodyPr>
          <a:lstStyle/>
          <a:p>
            <a:r>
              <a:rPr lang="en-GB" dirty="0"/>
              <a:t>Inordinate power, including the power to grant or deny health</a:t>
            </a:r>
          </a:p>
          <a:p>
            <a:pPr lvl="1"/>
            <a:r>
              <a:rPr lang="en-GB" dirty="0"/>
              <a:t>Only those drugs that have the potential for most profit are promoted</a:t>
            </a:r>
          </a:p>
          <a:p>
            <a:pPr lvl="1"/>
            <a:r>
              <a:rPr lang="en-GB" dirty="0">
                <a:sym typeface="Wingdings" pitchFamily="2" charset="2"/>
              </a:rPr>
              <a:t>Billions are spent on marketing to doctors and direct to consumers</a:t>
            </a:r>
            <a:endParaRPr lang="en-GB" dirty="0"/>
          </a:p>
          <a:p>
            <a:pPr lvl="2"/>
            <a:r>
              <a:rPr lang="en-GB" dirty="0"/>
              <a:t>R&amp;D budget amounts to a fraction of marketing and advertising budget</a:t>
            </a:r>
          </a:p>
          <a:p>
            <a:pPr lvl="2"/>
            <a:r>
              <a:rPr lang="en-GB" dirty="0"/>
              <a:t>Patents and monopolies enable companies to charge whatever they want</a:t>
            </a:r>
          </a:p>
          <a:p>
            <a:r>
              <a:rPr lang="en-GB" dirty="0"/>
              <a:t>Reap private benefits of initial public investment by government</a:t>
            </a:r>
          </a:p>
          <a:p>
            <a:r>
              <a:rPr lang="en-GB" dirty="0"/>
              <a:t>Innovation linked to intellectual property rights needs to be questioned and real sources of declining R&amp;D identified</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865958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Two broad approaches to global health governance</a:t>
            </a:r>
            <a:endParaRPr lang="en-GB" sz="3600" dirty="0"/>
          </a:p>
        </p:txBody>
      </p:sp>
      <p:sp>
        <p:nvSpPr>
          <p:cNvPr id="3" name="Content Placeholder 2"/>
          <p:cNvSpPr>
            <a:spLocks noGrp="1"/>
          </p:cNvSpPr>
          <p:nvPr>
            <p:ph sz="half" idx="2"/>
          </p:nvPr>
        </p:nvSpPr>
        <p:spPr>
          <a:xfrm>
            <a:off x="695401" y="1852614"/>
            <a:ext cx="5256583" cy="4007443"/>
          </a:xfrm>
          <a:ln w="12700">
            <a:solidFill>
              <a:srgbClr val="027F81"/>
            </a:solidFill>
          </a:ln>
        </p:spPr>
        <p:txBody>
          <a:bodyPr>
            <a:normAutofit fontScale="85000" lnSpcReduction="10000"/>
          </a:bodyPr>
          <a:lstStyle/>
          <a:p>
            <a:pPr>
              <a:lnSpc>
                <a:spcPct val="90000"/>
              </a:lnSpc>
            </a:pPr>
            <a:r>
              <a:rPr lang="en-GB" sz="3500" dirty="0"/>
              <a:t>Profit-driven: based on investing billions in R&amp;D once government has taken initial steps and bringing scientific innovation to market</a:t>
            </a:r>
          </a:p>
          <a:p>
            <a:pPr lvl="1"/>
            <a:r>
              <a:rPr lang="en-US" sz="2900" dirty="0"/>
              <a:t>Only Big Pharma has the financial capacity to invest at such scale as no government would</a:t>
            </a:r>
          </a:p>
          <a:p>
            <a:pPr lvl="1"/>
            <a:r>
              <a:rPr lang="en-US" sz="2900" dirty="0"/>
              <a:t>Competition facilitates innovation and entrepreneurship</a:t>
            </a:r>
            <a:endParaRPr lang="en-GB" sz="2900" dirty="0"/>
          </a:p>
        </p:txBody>
      </p:sp>
      <p:sp>
        <p:nvSpPr>
          <p:cNvPr id="4" name="Content Placeholder 3"/>
          <p:cNvSpPr>
            <a:spLocks noGrp="1"/>
          </p:cNvSpPr>
          <p:nvPr>
            <p:ph sz="quarter" idx="4"/>
          </p:nvPr>
        </p:nvSpPr>
        <p:spPr>
          <a:xfrm>
            <a:off x="6240016" y="1852614"/>
            <a:ext cx="5256585" cy="4007443"/>
          </a:xfrm>
          <a:ln w="12700">
            <a:solidFill>
              <a:srgbClr val="027F81"/>
            </a:solidFill>
          </a:ln>
        </p:spPr>
        <p:txBody>
          <a:bodyPr>
            <a:normAutofit fontScale="77500" lnSpcReduction="20000"/>
          </a:bodyPr>
          <a:lstStyle/>
          <a:p>
            <a:r>
              <a:rPr lang="en-GB" sz="3900" dirty="0"/>
              <a:t>Need-driven: based on regulation, nationalisation, a focus on the public health of humans and nature, R&amp;D, equitable access</a:t>
            </a:r>
          </a:p>
          <a:p>
            <a:pPr lvl="1"/>
            <a:r>
              <a:rPr lang="en-GB" sz="3200" dirty="0"/>
              <a:t>The public sector has consistently been the first to invest in high-risk innovations before the private sector e.g., university funding</a:t>
            </a:r>
          </a:p>
          <a:p>
            <a:pPr lvl="1"/>
            <a:r>
              <a:rPr lang="en-US" sz="3200" dirty="0"/>
              <a:t>Government buys Big Pharma and separates market from health</a:t>
            </a:r>
            <a:endParaRPr lang="en-GB" sz="3200" dirty="0"/>
          </a:p>
        </p:txBody>
      </p:sp>
    </p:spTree>
    <p:extLst>
      <p:ext uri="{BB962C8B-B14F-4D97-AF65-F5344CB8AC3E}">
        <p14:creationId xmlns:p14="http://schemas.microsoft.com/office/powerpoint/2010/main" val="1422629428"/>
      </p:ext>
    </p:extLst>
  </p:cSld>
  <p:clrMapOvr>
    <a:masterClrMapping/>
  </p:clrMapOvr>
  <mc:AlternateContent xmlns:mc="http://schemas.openxmlformats.org/markup-compatibility/2006" xmlns:p14="http://schemas.microsoft.com/office/powerpoint/2010/main">
    <mc:Choice Requires="p14">
      <p:transition spd="slow" p14:dur="2000" advTm="97091"/>
    </mc:Choice>
    <mc:Fallback xmlns="">
      <p:transition spd="slow" advTm="9709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Profit-driven: profit at the expense of global health</a:t>
            </a:r>
          </a:p>
        </p:txBody>
      </p:sp>
      <p:sp>
        <p:nvSpPr>
          <p:cNvPr id="3" name="Content Placeholder 2"/>
          <p:cNvSpPr>
            <a:spLocks noGrp="1"/>
          </p:cNvSpPr>
          <p:nvPr>
            <p:ph sz="half" idx="2"/>
          </p:nvPr>
        </p:nvSpPr>
        <p:spPr>
          <a:xfrm>
            <a:off x="695325" y="1541105"/>
            <a:ext cx="5386594" cy="4336167"/>
          </a:xfrm>
        </p:spPr>
        <p:txBody>
          <a:bodyPr>
            <a:normAutofit fontScale="77500" lnSpcReduction="20000"/>
          </a:bodyPr>
          <a:lstStyle/>
          <a:p>
            <a:pPr lvl="1">
              <a:buFont typeface="Wingdings" panose="05000000000000000000" pitchFamily="2" charset="2"/>
              <a:buChar char="Ø"/>
            </a:pPr>
            <a:endParaRPr lang="en-US" sz="3200" dirty="0"/>
          </a:p>
          <a:p>
            <a:pPr lvl="1">
              <a:buFont typeface="Wingdings" panose="05000000000000000000" pitchFamily="2" charset="2"/>
              <a:buChar char="Ø"/>
            </a:pPr>
            <a:r>
              <a:rPr lang="en-GB" sz="3200" dirty="0"/>
              <a:t>Focuses on intellectual property and prioritises drugs that produce returns on investment</a:t>
            </a:r>
            <a:endParaRPr lang="en-US" sz="3000" dirty="0"/>
          </a:p>
          <a:p>
            <a:pPr lvl="2">
              <a:buFont typeface="Arial" panose="020B0604020202020204" pitchFamily="34" charset="0"/>
              <a:buChar char="•"/>
            </a:pPr>
            <a:r>
              <a:rPr lang="en-US" sz="2900" dirty="0"/>
              <a:t>Big Pharma was worth $1.4 trillion by end of 2020 (t’Hoen, 2020) </a:t>
            </a:r>
          </a:p>
          <a:p>
            <a:pPr lvl="2">
              <a:buFont typeface="Arial" panose="020B0604020202020204" pitchFamily="34" charset="0"/>
              <a:buChar char="•"/>
            </a:pPr>
            <a:r>
              <a:rPr lang="en-GB" sz="2900" dirty="0"/>
              <a:t>Impedes innovation to tackle AMR</a:t>
            </a:r>
            <a:endParaRPr lang="en-US" sz="2900" dirty="0"/>
          </a:p>
          <a:p>
            <a:pPr lvl="1">
              <a:buFont typeface="Wingdings" panose="05000000000000000000" pitchFamily="2" charset="2"/>
              <a:buChar char="Ø"/>
            </a:pPr>
            <a:r>
              <a:rPr lang="en-GB" sz="3200" dirty="0"/>
              <a:t>Major implications for access and control in LMICs</a:t>
            </a:r>
            <a:endParaRPr lang="en-US" sz="3200" dirty="0"/>
          </a:p>
          <a:p>
            <a:pPr lvl="2">
              <a:buFont typeface="Arial" panose="020B0604020202020204" pitchFamily="34" charset="0"/>
              <a:buChar char="•"/>
            </a:pPr>
            <a:r>
              <a:rPr lang="en-US" sz="2900" dirty="0"/>
              <a:t>Patents make it difficult for generic drugs to come to market</a:t>
            </a:r>
          </a:p>
          <a:p>
            <a:pPr lvl="1">
              <a:buFont typeface="Wingdings" panose="05000000000000000000" pitchFamily="2" charset="2"/>
              <a:buChar char="Ø"/>
            </a:pPr>
            <a:r>
              <a:rPr lang="en-US" sz="3200" dirty="0"/>
              <a:t>Market monopolies sustain prices well above production cost</a:t>
            </a:r>
          </a:p>
          <a:p>
            <a:endParaRPr lang="en-GB" dirty="0"/>
          </a:p>
        </p:txBody>
      </p:sp>
      <p:sp>
        <p:nvSpPr>
          <p:cNvPr id="7" name="TextBox 6">
            <a:extLst>
              <a:ext uri="{FF2B5EF4-FFF2-40B4-BE49-F238E27FC236}">
                <a16:creationId xmlns:a16="http://schemas.microsoft.com/office/drawing/2014/main" id="{3FA38404-DB34-40CD-A4F9-68274F9BAA16}"/>
              </a:ext>
            </a:extLst>
          </p:cNvPr>
          <p:cNvSpPr txBox="1"/>
          <p:nvPr/>
        </p:nvSpPr>
        <p:spPr>
          <a:xfrm>
            <a:off x="6495640" y="5157192"/>
            <a:ext cx="4993098" cy="369332"/>
          </a:xfrm>
          <a:prstGeom prst="rect">
            <a:avLst/>
          </a:prstGeom>
          <a:noFill/>
        </p:spPr>
        <p:txBody>
          <a:bodyPr wrap="square" rtlCol="0">
            <a:spAutoFit/>
          </a:bodyPr>
          <a:lstStyle/>
          <a:p>
            <a:r>
              <a:rPr lang="en-GB" sz="1400" dirty="0"/>
              <a:t>(</a:t>
            </a:r>
            <a:r>
              <a:rPr lang="en-GB" sz="1400" dirty="0">
                <a:latin typeface="Calibri" panose="020F0502020204030204" pitchFamily="34" charset="0"/>
                <a:cs typeface="Calibri" panose="020F0502020204030204" pitchFamily="34" charset="0"/>
              </a:rPr>
              <a:t>Image by …</a:t>
            </a:r>
            <a:r>
              <a:rPr lang="en-GB" dirty="0"/>
              <a:t>)</a:t>
            </a:r>
          </a:p>
        </p:txBody>
      </p:sp>
      <p:pic>
        <p:nvPicPr>
          <p:cNvPr id="12" name="Content Placeholder 11" descr="A picture containing indoor&#10;&#10;Description automatically generated">
            <a:extLst>
              <a:ext uri="{FF2B5EF4-FFF2-40B4-BE49-F238E27FC236}">
                <a16:creationId xmlns:a16="http://schemas.microsoft.com/office/drawing/2014/main" id="{4DBE9C9E-7FE1-3549-8843-7F89C1FD406A}"/>
              </a:ext>
            </a:extLst>
          </p:cNvPr>
          <p:cNvPicPr>
            <a:picLocks noGrp="1" noChangeAspect="1"/>
          </p:cNvPicPr>
          <p:nvPr>
            <p:ph sz="quarter" idx="4"/>
          </p:nvPr>
        </p:nvPicPr>
        <p:blipFill>
          <a:blip r:embed="rId3"/>
          <a:stretch>
            <a:fillRect/>
          </a:stretch>
        </p:blipFill>
        <p:spPr>
          <a:xfrm>
            <a:off x="6488113" y="2110317"/>
            <a:ext cx="5008562" cy="3339041"/>
          </a:xfrm>
        </p:spPr>
      </p:pic>
    </p:spTree>
    <p:extLst>
      <p:ext uri="{BB962C8B-B14F-4D97-AF65-F5344CB8AC3E}">
        <p14:creationId xmlns:p14="http://schemas.microsoft.com/office/powerpoint/2010/main" val="484480518"/>
      </p:ext>
    </p:extLst>
  </p:cSld>
  <p:clrMapOvr>
    <a:masterClrMapping/>
  </p:clrMapOvr>
  <mc:AlternateContent xmlns:mc="http://schemas.openxmlformats.org/markup-compatibility/2006" xmlns:p14="http://schemas.microsoft.com/office/powerpoint/2010/main">
    <mc:Choice Requires="p14">
      <p:transition spd="slow" p14:dur="2000" advTm="50854"/>
    </mc:Choice>
    <mc:Fallback xmlns="">
      <p:transition spd="slow" advTm="5085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Example: COVAX Advance Market Commitment</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lnSpcReduction="10000"/>
          </a:bodyPr>
          <a:lstStyle/>
          <a:p>
            <a:r>
              <a:rPr lang="en-GB" dirty="0"/>
              <a:t>Purpose is to raise funds from government and NGOs to distribute according to need rather than ability to pay</a:t>
            </a:r>
          </a:p>
          <a:p>
            <a:pPr lvl="1"/>
            <a:r>
              <a:rPr lang="en-GB" dirty="0"/>
              <a:t>Funds go directly to Big Pharma to invest in R&amp;D and produce a vaccine that is affordable for all</a:t>
            </a:r>
          </a:p>
          <a:p>
            <a:pPr lvl="1"/>
            <a:r>
              <a:rPr lang="en-GB" dirty="0"/>
              <a:t>Questions over access, price and technology transfer remain</a:t>
            </a:r>
          </a:p>
          <a:p>
            <a:pPr lvl="2"/>
            <a:r>
              <a:rPr lang="en-GB" dirty="0"/>
              <a:t>Doesn’t work for Covid-19 because of levels of investment needed nor for AMR because antibiotics are only required in low doses and are cheap to produce</a:t>
            </a:r>
          </a:p>
          <a:p>
            <a:r>
              <a:rPr lang="en-GB" dirty="0"/>
              <a:t>AMC mechanism designed to appease Big Pharma profits and provide incentives for private R&amp;D</a:t>
            </a:r>
          </a:p>
          <a:p>
            <a:pPr marL="0" indent="0">
              <a:buNone/>
            </a:pPr>
            <a:endParaRPr lang="en-GB" dirty="0"/>
          </a:p>
          <a:p>
            <a:endParaRPr lang="en-GB" dirty="0"/>
          </a:p>
        </p:txBody>
      </p:sp>
    </p:spTree>
    <p:extLst>
      <p:ext uri="{BB962C8B-B14F-4D97-AF65-F5344CB8AC3E}">
        <p14:creationId xmlns:p14="http://schemas.microsoft.com/office/powerpoint/2010/main" val="195091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Example: India’s litigation battles</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fontScale="92500" lnSpcReduction="10000"/>
          </a:bodyPr>
          <a:lstStyle/>
          <a:p>
            <a:r>
              <a:rPr lang="en-GB" sz="3200" dirty="0"/>
              <a:t>Profits of Big Pharma depend on preventing competition from generic drugs that can be accessed for a fraction of the price</a:t>
            </a:r>
          </a:p>
          <a:p>
            <a:pPr lvl="1"/>
            <a:r>
              <a:rPr lang="en-GB" sz="3000" dirty="0"/>
              <a:t>Indian drugs manufacturing post-1970 neutralised multinational patents through domestic legislation</a:t>
            </a:r>
          </a:p>
          <a:p>
            <a:pPr lvl="2"/>
            <a:r>
              <a:rPr lang="en-GB" dirty="0"/>
              <a:t>Indian Patents and Designs Act 1970 passed in the interests of national sovereignty </a:t>
            </a:r>
          </a:p>
          <a:p>
            <a:pPr lvl="2"/>
            <a:r>
              <a:rPr lang="en-GB" dirty="0"/>
              <a:t>Controls over 70% of domestic market and much of developing world needs</a:t>
            </a:r>
            <a:endParaRPr lang="en-GB" sz="3200" dirty="0"/>
          </a:p>
          <a:p>
            <a:r>
              <a:rPr lang="en-GB" sz="3200" dirty="0"/>
              <a:t>Nevertheless, this was a ‘battle between two versions of a marketized economy of health, neither of which met the needs of those who were suffering’ (Banerjee, 2017: 368)</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3419518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Lecture outline</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945215" cy="4020245"/>
          </a:xfrm>
        </p:spPr>
        <p:txBody>
          <a:bodyPr>
            <a:normAutofit fontScale="85000" lnSpcReduction="20000"/>
          </a:bodyPr>
          <a:lstStyle/>
          <a:p>
            <a:r>
              <a:rPr lang="en-GB" dirty="0"/>
              <a:t>The current historical conjuncture</a:t>
            </a:r>
          </a:p>
          <a:p>
            <a:pPr lvl="1"/>
            <a:r>
              <a:rPr lang="en-GB" dirty="0"/>
              <a:t>Multiple crises: financial, climate, migration, health, pandemic etc.</a:t>
            </a:r>
          </a:p>
          <a:p>
            <a:pPr lvl="1"/>
            <a:r>
              <a:rPr lang="en-GB" dirty="0"/>
              <a:t>Understanding how they are linked and how global response is shaped</a:t>
            </a:r>
          </a:p>
          <a:p>
            <a:r>
              <a:rPr lang="en-GB" dirty="0"/>
              <a:t>Two political economy approaches:</a:t>
            </a:r>
          </a:p>
          <a:p>
            <a:pPr lvl="1">
              <a:buFont typeface="Arial" panose="020B0604020202020204" pitchFamily="34" charset="0"/>
              <a:buChar char="•"/>
            </a:pPr>
            <a:r>
              <a:rPr lang="en-GB" dirty="0"/>
              <a:t>Historicising our analysis</a:t>
            </a:r>
          </a:p>
          <a:p>
            <a:pPr lvl="1">
              <a:buFont typeface="Arial" panose="020B0604020202020204" pitchFamily="34" charset="0"/>
              <a:buChar char="•"/>
            </a:pPr>
            <a:r>
              <a:rPr lang="en-GB" dirty="0"/>
              <a:t>Considering the imperialist dimensions of our analysis</a:t>
            </a:r>
            <a:endParaRPr lang="en-GB" sz="2800" dirty="0"/>
          </a:p>
          <a:p>
            <a:r>
              <a:rPr lang="en-GB" dirty="0"/>
              <a:t>The contemporary and historical role of global governance</a:t>
            </a:r>
          </a:p>
          <a:p>
            <a:r>
              <a:rPr lang="en-GB" dirty="0"/>
              <a:t>The history of Big Pharma and its critique</a:t>
            </a:r>
          </a:p>
          <a:p>
            <a:r>
              <a:rPr lang="en-GB" dirty="0"/>
              <a:t>Two broad approaches to global health governance</a:t>
            </a:r>
          </a:p>
          <a:p>
            <a:r>
              <a:rPr lang="en-GB" dirty="0"/>
              <a:t>Imperialist implications in generating and responding to the health crisis</a:t>
            </a:r>
          </a:p>
        </p:txBody>
      </p:sp>
    </p:spTree>
    <p:extLst>
      <p:ext uri="{BB962C8B-B14F-4D97-AF65-F5344CB8AC3E}">
        <p14:creationId xmlns:p14="http://schemas.microsoft.com/office/powerpoint/2010/main" val="425120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Need-driven: global health for the sake of it</a:t>
            </a:r>
          </a:p>
        </p:txBody>
      </p:sp>
      <p:sp>
        <p:nvSpPr>
          <p:cNvPr id="3" name="Content Placeholder 2"/>
          <p:cNvSpPr>
            <a:spLocks noGrp="1"/>
          </p:cNvSpPr>
          <p:nvPr>
            <p:ph sz="half" idx="2"/>
          </p:nvPr>
        </p:nvSpPr>
        <p:spPr>
          <a:xfrm>
            <a:off x="695325" y="1541105"/>
            <a:ext cx="5386594" cy="4336167"/>
          </a:xfrm>
        </p:spPr>
        <p:txBody>
          <a:bodyPr>
            <a:normAutofit fontScale="92500" lnSpcReduction="20000"/>
          </a:bodyPr>
          <a:lstStyle/>
          <a:p>
            <a:pPr lvl="1">
              <a:buFont typeface="Wingdings" panose="05000000000000000000" pitchFamily="2" charset="2"/>
              <a:buChar char="Ø"/>
            </a:pPr>
            <a:endParaRPr lang="en-US" sz="3200" dirty="0"/>
          </a:p>
          <a:p>
            <a:pPr lvl="1">
              <a:buFont typeface="Wingdings" panose="05000000000000000000" pitchFamily="2" charset="2"/>
              <a:buChar char="Ø"/>
            </a:pPr>
            <a:r>
              <a:rPr lang="en-US" sz="3200" dirty="0"/>
              <a:t>Principle of separating healthcare from market imperatives and uncertainty</a:t>
            </a:r>
          </a:p>
          <a:p>
            <a:pPr lvl="2">
              <a:buFont typeface="Arial" panose="020B0604020202020204" pitchFamily="34" charset="0"/>
              <a:buChar char="•"/>
            </a:pPr>
            <a:r>
              <a:rPr lang="en-US" sz="3000" dirty="0"/>
              <a:t> No role for Big Pharma</a:t>
            </a:r>
          </a:p>
          <a:p>
            <a:pPr lvl="1">
              <a:buFont typeface="Wingdings" panose="05000000000000000000" pitchFamily="2" charset="2"/>
              <a:buChar char="Ø"/>
            </a:pPr>
            <a:r>
              <a:rPr lang="en-US" sz="3200" dirty="0"/>
              <a:t>State regulation of healthcare as public good</a:t>
            </a:r>
          </a:p>
          <a:p>
            <a:pPr lvl="2">
              <a:buFont typeface="Arial" panose="020B0604020202020204" pitchFamily="34" charset="0"/>
              <a:buChar char="•"/>
            </a:pPr>
            <a:r>
              <a:rPr lang="en-US" sz="3000" dirty="0"/>
              <a:t>Free and universal access</a:t>
            </a:r>
          </a:p>
          <a:p>
            <a:pPr lvl="1">
              <a:buFont typeface="Wingdings" panose="05000000000000000000" pitchFamily="2" charset="2"/>
              <a:buChar char="Ø"/>
            </a:pPr>
            <a:r>
              <a:rPr lang="en-US" sz="3200" dirty="0"/>
              <a:t>Good health connected to food system, technology etc.</a:t>
            </a:r>
            <a:endParaRPr lang="en-US" sz="1500" dirty="0">
              <a:solidFill>
                <a:schemeClr val="accent3"/>
              </a:solidFill>
            </a:endParaRPr>
          </a:p>
          <a:p>
            <a:pPr lvl="1">
              <a:buFont typeface="Wingdings" panose="05000000000000000000" pitchFamily="2" charset="2"/>
              <a:buChar char="Ø"/>
            </a:pPr>
            <a:endParaRPr lang="en-US" sz="3200" dirty="0"/>
          </a:p>
          <a:p>
            <a:endParaRPr lang="en-GB" dirty="0"/>
          </a:p>
        </p:txBody>
      </p:sp>
      <p:sp>
        <p:nvSpPr>
          <p:cNvPr id="7" name="TextBox 6">
            <a:extLst>
              <a:ext uri="{FF2B5EF4-FFF2-40B4-BE49-F238E27FC236}">
                <a16:creationId xmlns:a16="http://schemas.microsoft.com/office/drawing/2014/main" id="{3FA38404-DB34-40CD-A4F9-68274F9BAA16}"/>
              </a:ext>
            </a:extLst>
          </p:cNvPr>
          <p:cNvSpPr txBox="1"/>
          <p:nvPr/>
        </p:nvSpPr>
        <p:spPr>
          <a:xfrm>
            <a:off x="6495640" y="5157192"/>
            <a:ext cx="4993098" cy="369332"/>
          </a:xfrm>
          <a:prstGeom prst="rect">
            <a:avLst/>
          </a:prstGeom>
          <a:noFill/>
        </p:spPr>
        <p:txBody>
          <a:bodyPr wrap="square" rtlCol="0">
            <a:spAutoFit/>
          </a:bodyPr>
          <a:lstStyle/>
          <a:p>
            <a:r>
              <a:rPr lang="en-GB" sz="1400" dirty="0"/>
              <a:t>(</a:t>
            </a:r>
            <a:r>
              <a:rPr lang="en-GB" sz="1400" dirty="0">
                <a:latin typeface="Calibri" panose="020F0502020204030204" pitchFamily="34" charset="0"/>
                <a:cs typeface="Calibri" panose="020F0502020204030204" pitchFamily="34" charset="0"/>
              </a:rPr>
              <a:t>Image by …</a:t>
            </a:r>
            <a:r>
              <a:rPr lang="en-GB" dirty="0"/>
              <a:t>)</a:t>
            </a:r>
          </a:p>
        </p:txBody>
      </p:sp>
      <p:pic>
        <p:nvPicPr>
          <p:cNvPr id="9" name="Content Placeholder 8" descr="A forest of tall trees&#10;&#10;Description automatically generated with low confidence">
            <a:extLst>
              <a:ext uri="{FF2B5EF4-FFF2-40B4-BE49-F238E27FC236}">
                <a16:creationId xmlns:a16="http://schemas.microsoft.com/office/drawing/2014/main" id="{D9893AF8-A439-A144-B22A-008384825B91}"/>
              </a:ext>
            </a:extLst>
          </p:cNvPr>
          <p:cNvPicPr>
            <a:picLocks noGrp="1" noChangeAspect="1"/>
          </p:cNvPicPr>
          <p:nvPr>
            <p:ph sz="quarter" idx="4"/>
          </p:nvPr>
        </p:nvPicPr>
        <p:blipFill>
          <a:blip r:embed="rId3"/>
          <a:stretch>
            <a:fillRect/>
          </a:stretch>
        </p:blipFill>
        <p:spPr>
          <a:xfrm>
            <a:off x="6488113" y="2026841"/>
            <a:ext cx="5008562" cy="3505993"/>
          </a:xfrm>
        </p:spPr>
      </p:pic>
    </p:spTree>
    <p:extLst>
      <p:ext uri="{BB962C8B-B14F-4D97-AF65-F5344CB8AC3E}">
        <p14:creationId xmlns:p14="http://schemas.microsoft.com/office/powerpoint/2010/main" val="4195349930"/>
      </p:ext>
    </p:extLst>
  </p:cSld>
  <p:clrMapOvr>
    <a:masterClrMapping/>
  </p:clrMapOvr>
  <mc:AlternateContent xmlns:mc="http://schemas.openxmlformats.org/markup-compatibility/2006" xmlns:p14="http://schemas.microsoft.com/office/powerpoint/2010/main">
    <mc:Choice Requires="p14">
      <p:transition spd="slow" p14:dur="2000" advTm="50854"/>
    </mc:Choice>
    <mc:Fallback xmlns="">
      <p:transition spd="slow" advTm="5085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Example: Costa Rica’s proposed pooling mechanism</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fontScale="85000" lnSpcReduction="10000"/>
          </a:bodyPr>
          <a:lstStyle/>
          <a:p>
            <a:r>
              <a:rPr lang="en-GB" sz="3200" dirty="0"/>
              <a:t>To facilitate access to and use of intellectual property, trade-secret know-how, regulatory data, cell lines, product blueprints, and other proprietary data for technologies that are useful for the detection, prevention, control, and treatment of COVID-19 (Abbas, 2020)</a:t>
            </a:r>
          </a:p>
          <a:p>
            <a:pPr lvl="1"/>
            <a:r>
              <a:rPr lang="en-GB" dirty="0"/>
              <a:t>Mobilises maximum available manufacturing or production capacity to improve affordable and universal supplies</a:t>
            </a:r>
          </a:p>
          <a:p>
            <a:pPr lvl="1"/>
            <a:r>
              <a:rPr lang="en-GB" dirty="0"/>
              <a:t>Licenses rights non-exclusively, royalty-free and on equitable terms</a:t>
            </a:r>
          </a:p>
          <a:p>
            <a:r>
              <a:rPr lang="en-GB" sz="3200" dirty="0"/>
              <a:t>Inspired by the Medicines Patent Pool (MPP) involving collective management of patent rights, making drugs available at low or no cost to manufacturers that commit to produce and sell them in LMICs</a:t>
            </a:r>
          </a:p>
        </p:txBody>
      </p:sp>
    </p:spTree>
    <p:extLst>
      <p:ext uri="{BB962C8B-B14F-4D97-AF65-F5344CB8AC3E}">
        <p14:creationId xmlns:p14="http://schemas.microsoft.com/office/powerpoint/2010/main" val="1588977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Example: prospects for regulation</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2001043"/>
            <a:ext cx="10886999" cy="4020245"/>
          </a:xfrm>
        </p:spPr>
        <p:txBody>
          <a:bodyPr>
            <a:normAutofit lnSpcReduction="10000"/>
          </a:bodyPr>
          <a:lstStyle/>
          <a:p>
            <a:r>
              <a:rPr lang="en-GB" dirty="0"/>
              <a:t>Eliminate monopolies on publicly funded health products</a:t>
            </a:r>
          </a:p>
          <a:p>
            <a:r>
              <a:rPr lang="en-GB" dirty="0"/>
              <a:t>Maintain government control over patents</a:t>
            </a:r>
          </a:p>
          <a:p>
            <a:r>
              <a:rPr lang="en-GB" dirty="0"/>
              <a:t>Enforce existing legislation on patents, government science and technology development and WHO mechanisms</a:t>
            </a:r>
          </a:p>
          <a:p>
            <a:pPr lvl="1">
              <a:buFont typeface="Arial" panose="020B0604020202020204" pitchFamily="34" charset="0"/>
              <a:buChar char="•"/>
            </a:pPr>
            <a:r>
              <a:rPr lang="en-GB" dirty="0"/>
              <a:t>Issue government licenses for patented technologies</a:t>
            </a:r>
          </a:p>
          <a:p>
            <a:r>
              <a:rPr lang="en-GB" dirty="0"/>
              <a:t>Ensure transparency of prices, profits, innovation and patents</a:t>
            </a:r>
          </a:p>
          <a:p>
            <a:pPr lvl="1">
              <a:buFont typeface="Arial" panose="020B0604020202020204" pitchFamily="34" charset="0"/>
              <a:buChar char="•"/>
            </a:pPr>
            <a:r>
              <a:rPr lang="en-GB" dirty="0"/>
              <a:t>Abolish advertising direct to consumers and health officials</a:t>
            </a:r>
          </a:p>
          <a:p>
            <a:r>
              <a:rPr lang="en-GB" dirty="0"/>
              <a:t>Prosecute companies and individuals who circumvent regulations</a:t>
            </a:r>
          </a:p>
        </p:txBody>
      </p:sp>
    </p:spTree>
    <p:extLst>
      <p:ext uri="{BB962C8B-B14F-4D97-AF65-F5344CB8AC3E}">
        <p14:creationId xmlns:p14="http://schemas.microsoft.com/office/powerpoint/2010/main" val="1801584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The need for global governance in crisis</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a:bodyPr>
          <a:lstStyle/>
          <a:p>
            <a:r>
              <a:rPr lang="en-GB" dirty="0"/>
              <a:t>Need global and internationalist responses to multiple crises</a:t>
            </a:r>
          </a:p>
          <a:p>
            <a:pPr lvl="1"/>
            <a:r>
              <a:rPr lang="en-GB" dirty="0"/>
              <a:t>Global governance institutions have a role to play in human welfare but need strengthening: WHO, OIE, FAO and others</a:t>
            </a:r>
          </a:p>
          <a:p>
            <a:pPr lvl="1"/>
            <a:r>
              <a:rPr lang="en-GB" dirty="0"/>
              <a:t>Institutions that undermine welfare and are dominated by imperialist states need regulation and then abolition: WTO, </a:t>
            </a:r>
            <a:r>
              <a:rPr lang="en-GB" dirty="0">
                <a:sym typeface="Wingdings" pitchFamily="2" charset="2"/>
              </a:rPr>
              <a:t>WB, IMF and others</a:t>
            </a:r>
            <a:endParaRPr lang="en-GB" dirty="0"/>
          </a:p>
          <a:p>
            <a:r>
              <a:rPr lang="en-GB" dirty="0"/>
              <a:t>Individual states and movements can challenge global governance on legal and political grounds </a:t>
            </a:r>
          </a:p>
          <a:p>
            <a:r>
              <a:rPr lang="en-GB" dirty="0"/>
              <a:t>Institutional leadership is crucial but limited under capitalism</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3204784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Imperialist implications</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a:bodyPr>
          <a:lstStyle/>
          <a:p>
            <a:r>
              <a:rPr lang="en-GB" dirty="0"/>
              <a:t>Multiple crises exacerbated by colonialism and imperialism and reinforcing class (race, gender etc.) divides between rich and poor</a:t>
            </a:r>
          </a:p>
          <a:p>
            <a:r>
              <a:rPr lang="en-GB" dirty="0"/>
              <a:t>Imperialist dimensions of global health governance: e.g. Bill Gates</a:t>
            </a:r>
          </a:p>
          <a:p>
            <a:pPr lvl="1"/>
            <a:r>
              <a:rPr lang="en-GB" dirty="0"/>
              <a:t>Nationalism and imperialism facilitated by global governance; but neither expansionist markets nor international philanthropy are solutions for global problems e.g. climate crisis, pandemics etc.</a:t>
            </a:r>
          </a:p>
          <a:p>
            <a:r>
              <a:rPr lang="en-GB" dirty="0"/>
              <a:t>Climate crisis originates in imperial conquest of labour and nature while pandemic emerges as consequence</a:t>
            </a:r>
          </a:p>
        </p:txBody>
      </p:sp>
    </p:spTree>
    <p:extLst>
      <p:ext uri="{BB962C8B-B14F-4D97-AF65-F5344CB8AC3E}">
        <p14:creationId xmlns:p14="http://schemas.microsoft.com/office/powerpoint/2010/main" val="3650952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Example: vaccine nationalism</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lnSpcReduction="10000"/>
          </a:bodyPr>
          <a:lstStyle/>
          <a:p>
            <a:r>
              <a:rPr lang="en-GB" dirty="0"/>
              <a:t>Revealed in the early days of the pandemic with hoarding of PPE, ventilators, prohibiting exports, putting fear into populations etc.</a:t>
            </a:r>
          </a:p>
          <a:p>
            <a:r>
              <a:rPr lang="en-GB" dirty="0"/>
              <a:t>Western nations secure priority access through advance purchase agreements (APAs), undermining equitable distribution</a:t>
            </a:r>
          </a:p>
          <a:p>
            <a:pPr lvl="1"/>
            <a:r>
              <a:rPr lang="en-GB" dirty="0"/>
              <a:t>Pre-production agreements reserving early supply before market entry; </a:t>
            </a:r>
            <a:r>
              <a:rPr lang="en-US" dirty="0"/>
              <a:t>Operation WARP Speed: $10bn to eight pharma companies</a:t>
            </a:r>
            <a:endParaRPr lang="en-GB" dirty="0"/>
          </a:p>
          <a:p>
            <a:r>
              <a:rPr lang="en-GB" dirty="0"/>
              <a:t>Need enforceable global framework treating vaccines as global public goods, legal commitment to vaccine sharing, multilateral efforts towards development, access and distribution</a:t>
            </a:r>
          </a:p>
        </p:txBody>
      </p:sp>
    </p:spTree>
    <p:extLst>
      <p:ext uri="{BB962C8B-B14F-4D97-AF65-F5344CB8AC3E}">
        <p14:creationId xmlns:p14="http://schemas.microsoft.com/office/powerpoint/2010/main" val="1684219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Example: pharmaceutical stockpiling</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945215" cy="4020245"/>
          </a:xfrm>
        </p:spPr>
        <p:txBody>
          <a:bodyPr>
            <a:normAutofit fontScale="92500" lnSpcReduction="20000"/>
          </a:bodyPr>
          <a:lstStyle/>
          <a:p>
            <a:r>
              <a:rPr lang="en-GB" dirty="0"/>
              <a:t>Governments are more invested in pharmaceuticals for reasons of national security against health-based threats (Elbe et al., 2015)</a:t>
            </a:r>
          </a:p>
          <a:p>
            <a:pPr lvl="1"/>
            <a:r>
              <a:rPr lang="en-GB" dirty="0"/>
              <a:t>Bioterrorism and pandemics are deemed to require ‘medical countermeasures’ such as antivirals, vaccines, antibiotics etc.</a:t>
            </a:r>
          </a:p>
          <a:p>
            <a:pPr lvl="1"/>
            <a:r>
              <a:rPr lang="en-GB" dirty="0"/>
              <a:t>States are expanding security agendas by actively incentivising pharmaceutical companies to develop these countermeasures</a:t>
            </a:r>
          </a:p>
          <a:p>
            <a:pPr lvl="2"/>
            <a:r>
              <a:rPr lang="en-GB" dirty="0"/>
              <a:t>Involves stockpiling these countermeasures in defence against external threats </a:t>
            </a:r>
          </a:p>
          <a:p>
            <a:r>
              <a:rPr lang="en-GB" dirty="0"/>
              <a:t>Policy interventions: public funding, legal protections for Big Pharma, regulatory approval, emergency use procedures and distribution systems</a:t>
            </a:r>
          </a:p>
          <a:p>
            <a:r>
              <a:rPr lang="en-GB" dirty="0"/>
              <a:t>Nationalist interests increase geopolitical tensions</a:t>
            </a:r>
          </a:p>
        </p:txBody>
      </p:sp>
    </p:spTree>
    <p:extLst>
      <p:ext uri="{BB962C8B-B14F-4D97-AF65-F5344CB8AC3E}">
        <p14:creationId xmlns:p14="http://schemas.microsoft.com/office/powerpoint/2010/main" val="117721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Example: patents and intellectual property</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fontScale="92500" lnSpcReduction="20000"/>
          </a:bodyPr>
          <a:lstStyle/>
          <a:p>
            <a:r>
              <a:rPr lang="en-GB" dirty="0"/>
              <a:t>Patents and IPRs prohibit others from using invention for 20 years</a:t>
            </a:r>
          </a:p>
          <a:p>
            <a:r>
              <a:rPr lang="en-GB" dirty="0"/>
              <a:t>Preferential access by imperialist countries to medicines, diagnostics and vaccines demonstrates power of states but also power of patent holders over key decisions about access to healthcare (McMahon, 2020)</a:t>
            </a:r>
          </a:p>
          <a:p>
            <a:pPr lvl="1"/>
            <a:r>
              <a:rPr lang="en-GB" dirty="0"/>
              <a:t>Private governance function by patent holders with no accountability towards citizens and no guarantees of access to key treatments</a:t>
            </a:r>
          </a:p>
          <a:p>
            <a:pPr lvl="2"/>
            <a:r>
              <a:rPr lang="en-GB" dirty="0"/>
              <a:t>Governments allow opaque governance networks to benefit pharmaceuticals</a:t>
            </a:r>
          </a:p>
          <a:p>
            <a:r>
              <a:rPr lang="en-GB" dirty="0"/>
              <a:t>Where pandemics do not adhere to borders, the spread can only be contained by mandating disclosure of information and know-how through compulsory licensing, particularly in LMICs</a:t>
            </a:r>
          </a:p>
        </p:txBody>
      </p:sp>
    </p:spTree>
    <p:extLst>
      <p:ext uri="{BB962C8B-B14F-4D97-AF65-F5344CB8AC3E}">
        <p14:creationId xmlns:p14="http://schemas.microsoft.com/office/powerpoint/2010/main" val="3686488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30E1-321D-4697-907E-16408E8CE648}"/>
              </a:ext>
            </a:extLst>
          </p:cNvPr>
          <p:cNvSpPr>
            <a:spLocks noGrp="1"/>
          </p:cNvSpPr>
          <p:nvPr>
            <p:ph type="title"/>
          </p:nvPr>
        </p:nvSpPr>
        <p:spPr>
          <a:xfrm>
            <a:off x="695400" y="332656"/>
            <a:ext cx="11161240" cy="1143000"/>
          </a:xfrm>
        </p:spPr>
        <p:txBody>
          <a:bodyPr/>
          <a:lstStyle/>
          <a:p>
            <a:r>
              <a:rPr lang="en-GB" dirty="0"/>
              <a:t>Summary</a:t>
            </a:r>
          </a:p>
        </p:txBody>
      </p:sp>
      <p:sp>
        <p:nvSpPr>
          <p:cNvPr id="3" name="Text Placeholder 2">
            <a:extLst>
              <a:ext uri="{FF2B5EF4-FFF2-40B4-BE49-F238E27FC236}">
                <a16:creationId xmlns:a16="http://schemas.microsoft.com/office/drawing/2014/main" id="{7BA5D796-44C8-4238-A681-9FF8B2D0D5DB}"/>
              </a:ext>
            </a:extLst>
          </p:cNvPr>
          <p:cNvSpPr>
            <a:spLocks noGrp="1"/>
          </p:cNvSpPr>
          <p:nvPr>
            <p:ph type="body" sz="quarter" idx="10"/>
          </p:nvPr>
        </p:nvSpPr>
        <p:spPr/>
        <p:txBody>
          <a:bodyPr>
            <a:normAutofit fontScale="92500"/>
          </a:bodyPr>
          <a:lstStyle/>
          <a:p>
            <a:r>
              <a:rPr lang="en-GB" dirty="0"/>
              <a:t>Understanding the urgency of multiple and connected crises means unconventional measures</a:t>
            </a:r>
          </a:p>
          <a:p>
            <a:r>
              <a:rPr lang="en-GB" dirty="0"/>
              <a:t>Internationalist response is necessary, which is neither nationalist nor competitive</a:t>
            </a:r>
          </a:p>
          <a:p>
            <a:r>
              <a:rPr lang="en-GB" dirty="0"/>
              <a:t>Movements and politics – these are not unrelated to the kind of paradigm shift we need</a:t>
            </a:r>
          </a:p>
        </p:txBody>
      </p:sp>
      <p:pic>
        <p:nvPicPr>
          <p:cNvPr id="8" name="Picture Placeholder 7" descr="A picture containing colorful, jellyfish&#10;&#10;Description automatically generated">
            <a:extLst>
              <a:ext uri="{FF2B5EF4-FFF2-40B4-BE49-F238E27FC236}">
                <a16:creationId xmlns:a16="http://schemas.microsoft.com/office/drawing/2014/main" id="{7A9BCBE5-CAE3-F34E-9CF7-D6860AD3A194}"/>
              </a:ext>
            </a:extLst>
          </p:cNvPr>
          <p:cNvPicPr>
            <a:picLocks noGrp="1" noChangeAspect="1"/>
          </p:cNvPicPr>
          <p:nvPr>
            <p:ph type="pic" sz="quarter" idx="11"/>
          </p:nvPr>
        </p:nvPicPr>
        <p:blipFill>
          <a:blip r:embed="rId2"/>
          <a:srcRect l="4565" r="4565"/>
          <a:stretch>
            <a:fillRect/>
          </a:stretch>
        </p:blipFill>
        <p:spPr/>
      </p:pic>
    </p:spTree>
    <p:extLst>
      <p:ext uri="{BB962C8B-B14F-4D97-AF65-F5344CB8AC3E}">
        <p14:creationId xmlns:p14="http://schemas.microsoft.com/office/powerpoint/2010/main" val="1565165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Discussion questions</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fontScale="92500" lnSpcReduction="20000"/>
          </a:bodyPr>
          <a:lstStyle/>
          <a:p>
            <a:r>
              <a:rPr lang="en-GB" dirty="0"/>
              <a:t>Banerjee (2017): To what extent can India’s example of imposing a constitutional obligation serve to undo the practices of Big Pharma? In other words, what is the role of state intervention in limiting the power of the industry, and what are its limits?</a:t>
            </a:r>
          </a:p>
          <a:p>
            <a:r>
              <a:rPr lang="en-GB" dirty="0"/>
              <a:t>McMahon (2020): How do patents bestow a governance function to companies? What are some of the obstacles to implementing compulsory licensing, and what more regulation is needed?</a:t>
            </a:r>
          </a:p>
          <a:p>
            <a:r>
              <a:rPr lang="en-GB" dirty="0"/>
              <a:t>Sell and Williams (2020): What are the corporate disease vectors that are producing a convergence of diseases between the Global North and LMICs? Should we abandon the focus on economic growth?</a:t>
            </a:r>
          </a:p>
        </p:txBody>
      </p:sp>
    </p:spTree>
    <p:extLst>
      <p:ext uri="{BB962C8B-B14F-4D97-AF65-F5344CB8AC3E}">
        <p14:creationId xmlns:p14="http://schemas.microsoft.com/office/powerpoint/2010/main" val="802335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Learning objectives</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945215" cy="4020245"/>
          </a:xfrm>
        </p:spPr>
        <p:txBody>
          <a:bodyPr>
            <a:normAutofit fontScale="92500" lnSpcReduction="20000"/>
          </a:bodyPr>
          <a:lstStyle/>
          <a:p>
            <a:r>
              <a:rPr lang="en-GB" sz="3200" dirty="0"/>
              <a:t>By the end of this lecture, you should be able to…</a:t>
            </a:r>
          </a:p>
          <a:p>
            <a:pPr lvl="1">
              <a:lnSpc>
                <a:spcPct val="120000"/>
              </a:lnSpc>
              <a:spcBef>
                <a:spcPts val="672"/>
              </a:spcBef>
            </a:pPr>
            <a:r>
              <a:rPr lang="en-GB" sz="3000" dirty="0"/>
              <a:t>Distinguish between critical political economy and mainstream approaches to global health governance, including the implications of these approaches</a:t>
            </a:r>
          </a:p>
          <a:p>
            <a:pPr lvl="1">
              <a:lnSpc>
                <a:spcPct val="120000"/>
              </a:lnSpc>
              <a:spcBef>
                <a:spcPts val="672"/>
              </a:spcBef>
            </a:pPr>
            <a:r>
              <a:rPr lang="en-GB" sz="3000" dirty="0"/>
              <a:t>Describe the role of Big Pharma in global health governance, historical and contemporary, and its broad relationship to the IFIs</a:t>
            </a:r>
          </a:p>
          <a:p>
            <a:pPr lvl="1">
              <a:lnSpc>
                <a:spcPct val="120000"/>
              </a:lnSpc>
              <a:spcBef>
                <a:spcPts val="672"/>
              </a:spcBef>
            </a:pPr>
            <a:r>
              <a:rPr lang="en-GB" sz="3000" dirty="0"/>
              <a:t>Identify the imperialist dimensions of the global governance institutions and the role of Big Pharma</a:t>
            </a:r>
          </a:p>
        </p:txBody>
      </p:sp>
    </p:spTree>
    <p:extLst>
      <p:ext uri="{BB962C8B-B14F-4D97-AF65-F5344CB8AC3E}">
        <p14:creationId xmlns:p14="http://schemas.microsoft.com/office/powerpoint/2010/main" val="155640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Bibliography</a:t>
            </a:r>
          </a:p>
        </p:txBody>
      </p:sp>
      <p:sp>
        <p:nvSpPr>
          <p:cNvPr id="3" name="Content Placeholder 2"/>
          <p:cNvSpPr>
            <a:spLocks noGrp="1"/>
          </p:cNvSpPr>
          <p:nvPr>
            <p:ph sz="half" idx="1"/>
          </p:nvPr>
        </p:nvSpPr>
        <p:spPr>
          <a:xfrm>
            <a:off x="652500" y="1418716"/>
            <a:ext cx="10886999" cy="4269139"/>
          </a:xfrm>
        </p:spPr>
        <p:txBody>
          <a:bodyPr>
            <a:normAutofit fontScale="85000" lnSpcReduction="20000"/>
          </a:bodyPr>
          <a:lstStyle/>
          <a:p>
            <a:r>
              <a:rPr lang="en-GB" sz="2000" dirty="0"/>
              <a:t>Applebaum, K. (2010) Marketing global health care: the practices of Big Pharma. </a:t>
            </a:r>
            <a:r>
              <a:rPr lang="en-GB" sz="2000" i="1" dirty="0"/>
              <a:t>Socialist Register</a:t>
            </a:r>
            <a:r>
              <a:rPr lang="en-GB" sz="2000" dirty="0"/>
              <a:t>, 46.</a:t>
            </a:r>
          </a:p>
          <a:p>
            <a:r>
              <a:rPr lang="en-GB" sz="2000" dirty="0"/>
              <a:t>Benvenisti, E. (2020) The WHO – Destined to fail? Political cooperation and the Covid-19 pandemic. </a:t>
            </a:r>
            <a:r>
              <a:rPr lang="en-GB" sz="2000" i="1" dirty="0"/>
              <a:t>The American Society of International Law</a:t>
            </a:r>
            <a:r>
              <a:rPr lang="en-GB" sz="2000" dirty="0"/>
              <a:t>, 114(4): 588-597.</a:t>
            </a:r>
          </a:p>
          <a:p>
            <a:r>
              <a:rPr lang="en-GB" sz="2000" dirty="0"/>
              <a:t>Benedict, A. (2015) Global Governance. </a:t>
            </a:r>
            <a:r>
              <a:rPr lang="en-GB" sz="2000" i="1" dirty="0"/>
              <a:t>International </a:t>
            </a:r>
            <a:r>
              <a:rPr lang="en-GB" sz="2000" i="1" dirty="0" err="1"/>
              <a:t>Encyclopedia</a:t>
            </a:r>
            <a:r>
              <a:rPr lang="en-GB" sz="2000" i="1" dirty="0"/>
              <a:t> of the Social &amp; </a:t>
            </a:r>
            <a:r>
              <a:rPr lang="en-GB" sz="2000" i="1" dirty="0" err="1"/>
              <a:t>Behavioral</a:t>
            </a:r>
            <a:r>
              <a:rPr lang="en-GB" sz="2000" i="1" dirty="0"/>
              <a:t> Sciences, </a:t>
            </a:r>
            <a:r>
              <a:rPr lang="en-GB" sz="2000" dirty="0"/>
              <a:t>155-161.</a:t>
            </a:r>
          </a:p>
          <a:p>
            <a:r>
              <a:rPr lang="en-GB" sz="2000" dirty="0"/>
              <a:t>Abbas, M.Z. (2020) Treatment of the novel COVID-19: why Costa Rica’s proposal for the creation of a global pooling mechanism deserves serious consideration. </a:t>
            </a:r>
            <a:r>
              <a:rPr lang="en-GB" sz="2000" i="1" dirty="0"/>
              <a:t>Journal of Law and the Biosciences</a:t>
            </a:r>
            <a:r>
              <a:rPr lang="en-GB" sz="2000" dirty="0"/>
              <a:t>, 7(10).</a:t>
            </a:r>
          </a:p>
          <a:p>
            <a:r>
              <a:rPr lang="en-GB" sz="2000" dirty="0"/>
              <a:t>Banerjee, D. (2017) Markets and Molecules: A Pharmaceutical Primer from the South. </a:t>
            </a:r>
            <a:r>
              <a:rPr lang="en-GB" sz="2000" i="1" dirty="0"/>
              <a:t>Medical Anthropology</a:t>
            </a:r>
            <a:r>
              <a:rPr lang="en-GB" sz="2000" dirty="0"/>
              <a:t>, 36(4): 363-380.</a:t>
            </a:r>
          </a:p>
          <a:p>
            <a:r>
              <a:rPr lang="en-GB" sz="2000" dirty="0"/>
              <a:t>Elbe, S., Roemer-Mahler, A. and Long, C. (2015) Medical countermeasures for national security: A new government role in the pharmaceuticalization of society. </a:t>
            </a:r>
            <a:r>
              <a:rPr lang="en-GB" sz="2000" i="1" dirty="0"/>
              <a:t>Social Science &amp; Medicine</a:t>
            </a:r>
            <a:r>
              <a:rPr lang="en-GB" sz="2000" dirty="0"/>
              <a:t>, 131: 263-271.</a:t>
            </a:r>
          </a:p>
          <a:p>
            <a:r>
              <a:rPr lang="en-GB" sz="2000" dirty="0"/>
              <a:t>McMahon, A. (2020) Global equitable access to vaccines, medicines and diagnostics for COVID-19: The role of patents as private governance. </a:t>
            </a:r>
            <a:r>
              <a:rPr lang="en-GB" sz="2000" i="1" dirty="0"/>
              <a:t>Journal of Medical Ethics</a:t>
            </a:r>
            <a:r>
              <a:rPr lang="en-GB" sz="2000" dirty="0"/>
              <a:t>, 1-7.</a:t>
            </a:r>
          </a:p>
          <a:p>
            <a:r>
              <a:rPr lang="en-GB" sz="2000" dirty="0"/>
              <a:t>Posner, G. (2020) </a:t>
            </a:r>
            <a:r>
              <a:rPr lang="en-GB" sz="2000" i="1" dirty="0"/>
              <a:t>Pharma: Greed, Lies, and the Poisoning of America</a:t>
            </a:r>
            <a:r>
              <a:rPr lang="en-GB" sz="2000" dirty="0"/>
              <a:t>. New York: Simon and Schuster.</a:t>
            </a:r>
          </a:p>
          <a:p>
            <a:r>
              <a:rPr lang="en-GB" sz="2000" dirty="0"/>
              <a:t>Sell, S.K. and Williams, O.D. (2020) Health under capitalism: a global political economy of structural pathogenesis. </a:t>
            </a:r>
            <a:r>
              <a:rPr lang="en-GB" sz="2000" i="1" dirty="0"/>
              <a:t>Review of International Political Economy</a:t>
            </a:r>
            <a:r>
              <a:rPr lang="en-GB" sz="2000" dirty="0"/>
              <a:t>, 27(1): 1-25.</a:t>
            </a:r>
          </a:p>
          <a:p>
            <a:r>
              <a:rPr lang="en-GB" sz="2000" dirty="0"/>
              <a:t>t’Hoen, E. (2020) Coronavirus: The Latest Problem Big Pharma Won’t Solve. </a:t>
            </a:r>
            <a:r>
              <a:rPr lang="en-GB" sz="2000" i="1" dirty="0"/>
              <a:t>Barron’s</a:t>
            </a:r>
            <a:r>
              <a:rPr lang="en-GB" sz="2000" dirty="0"/>
              <a:t>. Available at: </a:t>
            </a:r>
            <a:r>
              <a:rPr lang="en-GB" sz="2000" dirty="0">
                <a:hlinkClick r:id="rId3"/>
              </a:rPr>
              <a:t>https://www.barrons.com/articles/coronavirus-the-latest-problem-big-pharma-wont-solve-51581078600</a:t>
            </a:r>
            <a:endParaRPr lang="en-GB" sz="2000" dirty="0"/>
          </a:p>
          <a:p>
            <a:endParaRPr lang="en-GB" sz="2000" dirty="0"/>
          </a:p>
          <a:p>
            <a:endParaRPr lang="en-GB" sz="2000" dirty="0"/>
          </a:p>
          <a:p>
            <a:pPr marL="0" indent="0">
              <a:buNone/>
            </a:pPr>
            <a:endParaRPr lang="en-GB" sz="2000" dirty="0"/>
          </a:p>
          <a:p>
            <a:endParaRPr lang="en-US" sz="2000" dirty="0"/>
          </a:p>
          <a:p>
            <a:endParaRPr lang="en-GB" sz="2000" dirty="0"/>
          </a:p>
        </p:txBody>
      </p:sp>
    </p:spTree>
    <p:extLst>
      <p:ext uri="{BB962C8B-B14F-4D97-AF65-F5344CB8AC3E}">
        <p14:creationId xmlns:p14="http://schemas.microsoft.com/office/powerpoint/2010/main" val="163803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The pandemic is a portal…</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a:bodyPr>
          <a:lstStyle/>
          <a:p>
            <a:r>
              <a:rPr lang="en-GB" dirty="0"/>
              <a:t>The depth, scale, severity and unpredictability of the pandemic produced an unconventional response, bringing capital to a halt</a:t>
            </a:r>
          </a:p>
          <a:p>
            <a:pPr lvl="1"/>
            <a:r>
              <a:rPr lang="en-GB" dirty="0"/>
              <a:t>Social democratic reforms immediately put in place</a:t>
            </a:r>
          </a:p>
          <a:p>
            <a:pPr lvl="2">
              <a:buFont typeface="Wingdings" pitchFamily="2" charset="2"/>
              <a:buChar char="§"/>
            </a:pPr>
            <a:r>
              <a:rPr lang="en-GB" dirty="0"/>
              <a:t>Exposed the types of labour that are crucial to the running of society</a:t>
            </a:r>
          </a:p>
          <a:p>
            <a:pPr lvl="2">
              <a:buFont typeface="Wingdings" pitchFamily="2" charset="2"/>
              <a:buChar char="§"/>
            </a:pPr>
            <a:r>
              <a:rPr lang="en-GB" dirty="0"/>
              <a:t>Exposed the weaknesses of national healthcare systems everywhere</a:t>
            </a:r>
          </a:p>
          <a:p>
            <a:pPr lvl="1"/>
            <a:r>
              <a:rPr lang="en-GB" dirty="0"/>
              <a:t>Vaccine found in 9 months</a:t>
            </a:r>
          </a:p>
          <a:p>
            <a:pPr lvl="1">
              <a:buFont typeface="Arial" panose="020B0604020202020204" pitchFamily="34" charset="0"/>
              <a:buChar char="•"/>
            </a:pPr>
            <a:r>
              <a:rPr lang="en-GB" dirty="0"/>
              <a:t>Revealed insights into how society could and needs to change</a:t>
            </a:r>
          </a:p>
          <a:p>
            <a:r>
              <a:rPr lang="en-GB" dirty="0"/>
              <a:t>How do we link the current reality to prospects for change?</a:t>
            </a:r>
          </a:p>
        </p:txBody>
      </p:sp>
    </p:spTree>
    <p:extLst>
      <p:ext uri="{BB962C8B-B14F-4D97-AF65-F5344CB8AC3E}">
        <p14:creationId xmlns:p14="http://schemas.microsoft.com/office/powerpoint/2010/main" val="116851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Global context</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fontScale="92500"/>
          </a:bodyPr>
          <a:lstStyle/>
          <a:p>
            <a:r>
              <a:rPr lang="en-GB" sz="3200" dirty="0"/>
              <a:t>Current global context overwhelmingly characterised by multiple crises: financial, climate, migration, health, pandemic etc. exacerbated by privatisation, deregulation and social welfare cuts</a:t>
            </a:r>
          </a:p>
          <a:p>
            <a:pPr lvl="1"/>
            <a:r>
              <a:rPr lang="en-GB" dirty="0"/>
              <a:t>Crises have historical roots in colonialism, imperialism and a profit-driven system of production entrenching vast and growing inequalities</a:t>
            </a:r>
          </a:p>
          <a:p>
            <a:pPr lvl="1"/>
            <a:r>
              <a:rPr lang="en-GB" dirty="0"/>
              <a:t>What makes this historical conjuncture different: convergence and urgency</a:t>
            </a:r>
          </a:p>
          <a:p>
            <a:r>
              <a:rPr lang="en-GB" sz="3200" dirty="0"/>
              <a:t>Global governance institutions inhibited by powerful economies</a:t>
            </a:r>
          </a:p>
          <a:p>
            <a:r>
              <a:rPr lang="en-GB" sz="3200" dirty="0"/>
              <a:t>Imperialism and neoliberalism reinforce each other e.g. Chile</a:t>
            </a:r>
          </a:p>
        </p:txBody>
      </p:sp>
    </p:spTree>
    <p:extLst>
      <p:ext uri="{BB962C8B-B14F-4D97-AF65-F5344CB8AC3E}">
        <p14:creationId xmlns:p14="http://schemas.microsoft.com/office/powerpoint/2010/main" val="3052681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The heart of the system…</a:t>
            </a:r>
          </a:p>
        </p:txBody>
      </p:sp>
      <p:pic>
        <p:nvPicPr>
          <p:cNvPr id="5" name="Content Placeholder 4">
            <a:extLst>
              <a:ext uri="{FF2B5EF4-FFF2-40B4-BE49-F238E27FC236}">
                <a16:creationId xmlns:a16="http://schemas.microsoft.com/office/drawing/2014/main" id="{6999123B-EC2D-4F4A-A470-E8CCA645B318}"/>
              </a:ext>
            </a:extLst>
          </p:cNvPr>
          <p:cNvPicPr>
            <a:picLocks noGrp="1" noChangeAspect="1"/>
          </p:cNvPicPr>
          <p:nvPr>
            <p:ph sz="half" idx="1"/>
          </p:nvPr>
        </p:nvPicPr>
        <p:blipFill>
          <a:blip r:embed="rId3"/>
          <a:stretch>
            <a:fillRect/>
          </a:stretch>
        </p:blipFill>
        <p:spPr>
          <a:xfrm>
            <a:off x="3325177" y="1857375"/>
            <a:ext cx="5627370" cy="4019550"/>
          </a:xfrm>
        </p:spPr>
      </p:pic>
    </p:spTree>
    <p:extLst>
      <p:ext uri="{BB962C8B-B14F-4D97-AF65-F5344CB8AC3E}">
        <p14:creationId xmlns:p14="http://schemas.microsoft.com/office/powerpoint/2010/main" val="2460056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Connecting the crises</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lnSpcReduction="10000"/>
          </a:bodyPr>
          <a:lstStyle/>
          <a:p>
            <a:r>
              <a:rPr lang="en-GB" sz="3200" dirty="0"/>
              <a:t>Financialisation and commodification of everything</a:t>
            </a:r>
            <a:r>
              <a:rPr lang="en-GB" dirty="0"/>
              <a:t> makes the crises interconnected and necessitates global solutions</a:t>
            </a:r>
          </a:p>
          <a:p>
            <a:r>
              <a:rPr lang="en-GB" dirty="0"/>
              <a:t>The global governance institutions: to what extent are they legitimate and democratic? </a:t>
            </a:r>
            <a:r>
              <a:rPr lang="en-GB"/>
              <a:t>(Benedict, 2015)</a:t>
            </a:r>
            <a:endParaRPr lang="en-GB" dirty="0"/>
          </a:p>
          <a:p>
            <a:pPr lvl="1"/>
            <a:r>
              <a:rPr lang="en-GB" dirty="0"/>
              <a:t>Market-based solutions of WB and IMF through structural adjustment</a:t>
            </a:r>
          </a:p>
          <a:p>
            <a:pPr lvl="1"/>
            <a:r>
              <a:rPr lang="en-GB" dirty="0"/>
              <a:t>WHO ill-equipped to deal with politics of global health inequality, only focused on threats of pathogens from LMICs (Benvenisti, 2020)</a:t>
            </a:r>
          </a:p>
          <a:p>
            <a:r>
              <a:rPr lang="en-GB" dirty="0"/>
              <a:t>Dominance, power and ethics of Big Pharma in the Global South</a:t>
            </a:r>
          </a:p>
        </p:txBody>
      </p:sp>
    </p:spTree>
    <p:extLst>
      <p:ext uri="{BB962C8B-B14F-4D97-AF65-F5344CB8AC3E}">
        <p14:creationId xmlns:p14="http://schemas.microsoft.com/office/powerpoint/2010/main" val="957208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Historical role of the IFIs</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lnSpcReduction="10000"/>
          </a:bodyPr>
          <a:lstStyle/>
          <a:p>
            <a:r>
              <a:rPr lang="en-GB" dirty="0"/>
              <a:t>IFIs instrumental to 1970s neoliberal turn in LMICs</a:t>
            </a:r>
          </a:p>
          <a:p>
            <a:r>
              <a:rPr lang="en-GB" dirty="0"/>
              <a:t>Loans made to LMICs since the 1980s on condition of removing subsidies and privatising healthcare and education etc.</a:t>
            </a:r>
          </a:p>
          <a:p>
            <a:pPr lvl="1"/>
            <a:r>
              <a:rPr lang="en-GB" dirty="0"/>
              <a:t>Officially voluntary but in reality imposed because of dependency</a:t>
            </a:r>
          </a:p>
          <a:p>
            <a:pPr lvl="1"/>
            <a:r>
              <a:rPr lang="en-GB" dirty="0"/>
              <a:t>IFIs’ market fundamentalism </a:t>
            </a:r>
            <a:r>
              <a:rPr lang="en-GB" dirty="0">
                <a:sym typeface="Wingdings" pitchFamily="2" charset="2"/>
              </a:rPr>
              <a:t>facilitated unequal access to healthcare </a:t>
            </a:r>
            <a:endParaRPr lang="en-GB" dirty="0"/>
          </a:p>
          <a:p>
            <a:pPr lvl="2"/>
            <a:r>
              <a:rPr lang="en-GB" dirty="0"/>
              <a:t>Emphasis is on drug procurement rather than public health and prevention</a:t>
            </a:r>
          </a:p>
          <a:p>
            <a:r>
              <a:rPr lang="en-GB" dirty="0"/>
              <a:t>Continuing to impose SAPs and austerity post-2008 constrains health policy and regulation at the expense of the poor everywhere</a:t>
            </a:r>
          </a:p>
          <a:p>
            <a:pPr marL="0" indent="0">
              <a:buNone/>
            </a:pPr>
            <a:endParaRPr lang="en-GB" dirty="0"/>
          </a:p>
          <a:p>
            <a:endParaRPr lang="en-GB" dirty="0"/>
          </a:p>
        </p:txBody>
      </p:sp>
    </p:spTree>
    <p:extLst>
      <p:ext uri="{BB962C8B-B14F-4D97-AF65-F5344CB8AC3E}">
        <p14:creationId xmlns:p14="http://schemas.microsoft.com/office/powerpoint/2010/main" val="209007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C89A-2210-4BDB-BEFE-1084663F224C}"/>
              </a:ext>
            </a:extLst>
          </p:cNvPr>
          <p:cNvSpPr>
            <a:spLocks noGrp="1"/>
          </p:cNvSpPr>
          <p:nvPr>
            <p:ph type="title"/>
          </p:nvPr>
        </p:nvSpPr>
        <p:spPr/>
        <p:txBody>
          <a:bodyPr/>
          <a:lstStyle/>
          <a:p>
            <a:r>
              <a:rPr lang="en-GB" dirty="0"/>
              <a:t>The history of Big Pharma</a:t>
            </a:r>
          </a:p>
        </p:txBody>
      </p:sp>
      <p:sp>
        <p:nvSpPr>
          <p:cNvPr id="3" name="Content Placeholder 2">
            <a:extLst>
              <a:ext uri="{FF2B5EF4-FFF2-40B4-BE49-F238E27FC236}">
                <a16:creationId xmlns:a16="http://schemas.microsoft.com/office/drawing/2014/main" id="{A3A3B32A-9D0E-4CC4-B099-227F021E649A}"/>
              </a:ext>
            </a:extLst>
          </p:cNvPr>
          <p:cNvSpPr>
            <a:spLocks noGrp="1"/>
          </p:cNvSpPr>
          <p:nvPr>
            <p:ph sz="half" idx="1"/>
          </p:nvPr>
        </p:nvSpPr>
        <p:spPr>
          <a:xfrm>
            <a:off x="695401" y="1857027"/>
            <a:ext cx="10886999" cy="4020245"/>
          </a:xfrm>
        </p:spPr>
        <p:txBody>
          <a:bodyPr>
            <a:normAutofit fontScale="47500" lnSpcReduction="20000"/>
          </a:bodyPr>
          <a:lstStyle/>
          <a:p>
            <a:r>
              <a:rPr lang="en-GB" sz="5900" dirty="0"/>
              <a:t>Roots in late 19</a:t>
            </a:r>
            <a:r>
              <a:rPr lang="en-GB" sz="5900" baseline="30000" dirty="0"/>
              <a:t>th</a:t>
            </a:r>
            <a:r>
              <a:rPr lang="en-GB" sz="5900" dirty="0"/>
              <a:t> century: many pharma giants established</a:t>
            </a:r>
          </a:p>
          <a:p>
            <a:r>
              <a:rPr lang="en-GB" sz="5900" dirty="0"/>
              <a:t>20</a:t>
            </a:r>
            <a:r>
              <a:rPr lang="en-GB" sz="5900" baseline="30000" dirty="0"/>
              <a:t>th</a:t>
            </a:r>
            <a:r>
              <a:rPr lang="en-GB" sz="5900" dirty="0"/>
              <a:t> century: few state regulations for bringing drugs onto the market</a:t>
            </a:r>
          </a:p>
          <a:p>
            <a:r>
              <a:rPr lang="en-GB" sz="5900" dirty="0"/>
              <a:t>Pharmaceutical companies always balanced between public health and private profit, pushing medical, ethical and legal boundaries </a:t>
            </a:r>
          </a:p>
          <a:p>
            <a:pPr lvl="1"/>
            <a:r>
              <a:rPr lang="en-GB" sz="5500" dirty="0"/>
              <a:t>Production of insulin and discovery of penicillin marks modern pharma</a:t>
            </a:r>
          </a:p>
          <a:p>
            <a:pPr lvl="1"/>
            <a:r>
              <a:rPr lang="en-GB" sz="5500" dirty="0"/>
              <a:t>Mass production of penicillin allowed rebranding of pharma (Posner, 2020)</a:t>
            </a:r>
          </a:p>
          <a:p>
            <a:r>
              <a:rPr lang="en-GB" sz="5900" dirty="0"/>
              <a:t>1950s: pharmaceuticals the most profitable industry in the US</a:t>
            </a:r>
          </a:p>
          <a:p>
            <a:r>
              <a:rPr lang="en-GB" sz="5900" dirty="0"/>
              <a:t>1970s: deregulation and new focus on blockbuster drugs for big profits</a:t>
            </a:r>
          </a:p>
          <a:p>
            <a:r>
              <a:rPr lang="en-GB" sz="5900" dirty="0"/>
              <a:t>More emphasis now on genetics, immunotherapies, infectious diseases</a:t>
            </a:r>
            <a:endParaRPr lang="en-GB" dirty="0"/>
          </a:p>
        </p:txBody>
      </p:sp>
    </p:spTree>
    <p:extLst>
      <p:ext uri="{BB962C8B-B14F-4D97-AF65-F5344CB8AC3E}">
        <p14:creationId xmlns:p14="http://schemas.microsoft.com/office/powerpoint/2010/main" val="2764633410"/>
      </p:ext>
    </p:extLst>
  </p:cSld>
  <p:clrMapOvr>
    <a:masterClrMapping/>
  </p:clrMapOvr>
</p:sld>
</file>

<file path=ppt/theme/theme1.xml><?xml version="1.0" encoding="utf-8"?>
<a:theme xmlns:a="http://schemas.openxmlformats.org/drawingml/2006/main" name="CS online course (RVC-Template)">
  <a:themeElements>
    <a:clrScheme name="Custom 2">
      <a:dk1>
        <a:sysClr val="windowText" lastClr="000000"/>
      </a:dk1>
      <a:lt1>
        <a:sysClr val="window" lastClr="FFFFFF"/>
      </a:lt1>
      <a:dk2>
        <a:srgbClr val="1F497D"/>
      </a:dk2>
      <a:lt2>
        <a:srgbClr val="EEECE1"/>
      </a:lt2>
      <a:accent1>
        <a:srgbClr val="A2AD00"/>
      </a:accent1>
      <a:accent2>
        <a:srgbClr val="007D57"/>
      </a:accent2>
      <a:accent3>
        <a:srgbClr val="009AA6"/>
      </a:accent3>
      <a:accent4>
        <a:srgbClr val="0083BE"/>
      </a:accent4>
      <a:accent5>
        <a:srgbClr val="4BACC6"/>
      </a:accent5>
      <a:accent6>
        <a:srgbClr val="D31245"/>
      </a:accent6>
      <a:hlink>
        <a:srgbClr val="009AA6"/>
      </a:hlink>
      <a:folHlink>
        <a:srgbClr val="0083BE"/>
      </a:folHlink>
    </a:clrScheme>
    <a:fontScheme name="RVC Fonts">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0B5D4E2-6D7A-4112-BAF0-2D07D00FE676}" vid="{D1F64C47-7F97-4882-97C8-251B96FDFE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D3C51DD8C1A641B43F21B7BCF278A9" ma:contentTypeVersion="13" ma:contentTypeDescription="Create a new document." ma:contentTypeScope="" ma:versionID="684e3c4713f34b1283de07e6723944c5">
  <xsd:schema xmlns:xsd="http://www.w3.org/2001/XMLSchema" xmlns:xs="http://www.w3.org/2001/XMLSchema" xmlns:p="http://schemas.microsoft.com/office/2006/metadata/properties" xmlns:ns3="f52198ea-ebcb-4474-a5cd-0bcc7e459595" xmlns:ns4="70e32d98-8f2f-4d1c-9405-42ccc66190fd" targetNamespace="http://schemas.microsoft.com/office/2006/metadata/properties" ma:root="true" ma:fieldsID="b98c586ba492d32912ee79a78aeef64c" ns3:_="" ns4:_="">
    <xsd:import namespace="f52198ea-ebcb-4474-a5cd-0bcc7e459595"/>
    <xsd:import namespace="70e32d98-8f2f-4d1c-9405-42ccc66190f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198ea-ebcb-4474-a5cd-0bcc7e4595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32d98-8f2f-4d1c-9405-42ccc66190f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C53741-5214-4DDB-9307-89DAB2E5AD0C}">
  <ds:schemaRefs>
    <ds:schemaRef ds:uri="http://schemas.microsoft.com/sharepoint/v3/contenttype/forms"/>
  </ds:schemaRefs>
</ds:datastoreItem>
</file>

<file path=customXml/itemProps2.xml><?xml version="1.0" encoding="utf-8"?>
<ds:datastoreItem xmlns:ds="http://schemas.openxmlformats.org/officeDocument/2006/customXml" ds:itemID="{1B46E379-16A6-4B9E-A4AA-30A8331B674B}">
  <ds:schemaRefs>
    <ds:schemaRef ds:uri="http://schemas.microsoft.com/office/2006/metadata/properties"/>
    <ds:schemaRef ds:uri="http://www.w3.org/XML/1998/namespace"/>
    <ds:schemaRef ds:uri="70e32d98-8f2f-4d1c-9405-42ccc66190fd"/>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f52198ea-ebcb-4474-a5cd-0bcc7e459595"/>
    <ds:schemaRef ds:uri="http://purl.org/dc/elements/1.1/"/>
  </ds:schemaRefs>
</ds:datastoreItem>
</file>

<file path=customXml/itemProps3.xml><?xml version="1.0" encoding="utf-8"?>
<ds:datastoreItem xmlns:ds="http://schemas.openxmlformats.org/officeDocument/2006/customXml" ds:itemID="{7C434694-3817-445D-9AD5-9BAE9812DF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2198ea-ebcb-4474-a5cd-0bcc7e459595"/>
    <ds:schemaRef ds:uri="70e32d98-8f2f-4d1c-9405-42ccc66190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10177</TotalTime>
  <Words>2419</Words>
  <Application>Microsoft Macintosh PowerPoint</Application>
  <PresentationFormat>Widescreen</PresentationFormat>
  <Paragraphs>212</Paragraphs>
  <Slides>30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Courier New</vt:lpstr>
      <vt:lpstr>Lucida Grande</vt:lpstr>
      <vt:lpstr>Wingdings</vt:lpstr>
      <vt:lpstr>CS online course (RVC-Template)</vt:lpstr>
      <vt:lpstr>Global health governance  and Big Pharma in the age of crisis  </vt:lpstr>
      <vt:lpstr>Lecture outline</vt:lpstr>
      <vt:lpstr>Learning objectives</vt:lpstr>
      <vt:lpstr>The pandemic is a portal…</vt:lpstr>
      <vt:lpstr>Global context</vt:lpstr>
      <vt:lpstr>The heart of the system…</vt:lpstr>
      <vt:lpstr>Connecting the crises</vt:lpstr>
      <vt:lpstr>Historical role of the IFIs</vt:lpstr>
      <vt:lpstr>The history of Big Pharma</vt:lpstr>
      <vt:lpstr>The potential of Big Pharma?</vt:lpstr>
      <vt:lpstr>The global governance institutions and Big Pharma</vt:lpstr>
      <vt:lpstr>Profits vs. research &amp; development</vt:lpstr>
      <vt:lpstr>Revenues of top companies </vt:lpstr>
      <vt:lpstr>The balance of power…</vt:lpstr>
      <vt:lpstr>The significance of Big Pharma</vt:lpstr>
      <vt:lpstr>Two broad approaches to global health governance</vt:lpstr>
      <vt:lpstr>Profit-driven: profit at the expense of global health</vt:lpstr>
      <vt:lpstr>Example: COVAX Advance Market Commitment</vt:lpstr>
      <vt:lpstr>Example: India’s litigation battles</vt:lpstr>
      <vt:lpstr>Need-driven: global health for the sake of it</vt:lpstr>
      <vt:lpstr>Example: Costa Rica’s proposed pooling mechanism</vt:lpstr>
      <vt:lpstr>Example: prospects for regulation</vt:lpstr>
      <vt:lpstr>The need for global governance in crisis</vt:lpstr>
      <vt:lpstr>Imperialist implications</vt:lpstr>
      <vt:lpstr>Example: vaccine nationalism</vt:lpstr>
      <vt:lpstr>Example: pharmaceutical stockpiling</vt:lpstr>
      <vt:lpstr>Example: patents and intellectual property</vt:lpstr>
      <vt:lpstr>Summary</vt:lpstr>
      <vt:lpstr>Discussion questions</vt:lpstr>
      <vt:lpstr>Bibliography</vt:lpstr>
    </vt:vector>
  </TitlesOfParts>
  <Company>Royal Veterinary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learning content</dc:title>
  <dc:creator>mtaylor@rvc.ac.uk</dc:creator>
  <cp:lastModifiedBy>Feyzi Ismail</cp:lastModifiedBy>
  <cp:revision>411</cp:revision>
  <cp:lastPrinted>2020-08-07T11:48:59Z</cp:lastPrinted>
  <dcterms:created xsi:type="dcterms:W3CDTF">2019-12-12T10:57:19Z</dcterms:created>
  <dcterms:modified xsi:type="dcterms:W3CDTF">2021-02-22T11:57:21Z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0x01010022D3C51DD8C1A641B43F21B7BCF278A9</vt:lpwstr>
  </property>
</Properties>
</file>