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39"/>
  </p:notesMasterIdLst>
  <p:handoutMasterIdLst>
    <p:handoutMasterId r:id="rId40"/>
  </p:handoutMasterIdLst>
  <p:sldIdLst>
    <p:sldId id="256" r:id="rId5"/>
    <p:sldId id="313" r:id="rId6"/>
    <p:sldId id="312" r:id="rId7"/>
    <p:sldId id="315" r:id="rId8"/>
    <p:sldId id="314" r:id="rId9"/>
    <p:sldId id="345" r:id="rId10"/>
    <p:sldId id="316" r:id="rId11"/>
    <p:sldId id="329" r:id="rId12"/>
    <p:sldId id="338" r:id="rId13"/>
    <p:sldId id="318" r:id="rId14"/>
    <p:sldId id="317" r:id="rId15"/>
    <p:sldId id="320" r:id="rId16"/>
    <p:sldId id="325" r:id="rId17"/>
    <p:sldId id="324" r:id="rId18"/>
    <p:sldId id="309" r:id="rId19"/>
    <p:sldId id="344" r:id="rId20"/>
    <p:sldId id="323" r:id="rId21"/>
    <p:sldId id="310" r:id="rId22"/>
    <p:sldId id="322" r:id="rId23"/>
    <p:sldId id="319" r:id="rId24"/>
    <p:sldId id="337" r:id="rId25"/>
    <p:sldId id="330" r:id="rId26"/>
    <p:sldId id="336" r:id="rId27"/>
    <p:sldId id="335" r:id="rId28"/>
    <p:sldId id="332" r:id="rId29"/>
    <p:sldId id="328" r:id="rId30"/>
    <p:sldId id="343" r:id="rId31"/>
    <p:sldId id="333" r:id="rId32"/>
    <p:sldId id="327" r:id="rId33"/>
    <p:sldId id="326" r:id="rId34"/>
    <p:sldId id="331" r:id="rId35"/>
    <p:sldId id="342" r:id="rId36"/>
    <p:sldId id="341" r:id="rId37"/>
    <p:sldId id="295" r:id="rId38"/>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id="{202A7698-7FA6-4C57-9A47-83634FBCBE92}">
          <p14:sldIdLst>
            <p14:sldId id="256"/>
            <p14:sldId id="313"/>
            <p14:sldId id="312"/>
            <p14:sldId id="315"/>
            <p14:sldId id="314"/>
            <p14:sldId id="345"/>
            <p14:sldId id="316"/>
            <p14:sldId id="329"/>
            <p14:sldId id="338"/>
            <p14:sldId id="318"/>
            <p14:sldId id="317"/>
            <p14:sldId id="320"/>
            <p14:sldId id="325"/>
            <p14:sldId id="324"/>
            <p14:sldId id="309"/>
            <p14:sldId id="344"/>
            <p14:sldId id="323"/>
            <p14:sldId id="310"/>
            <p14:sldId id="322"/>
            <p14:sldId id="319"/>
            <p14:sldId id="337"/>
            <p14:sldId id="330"/>
            <p14:sldId id="336"/>
            <p14:sldId id="335"/>
            <p14:sldId id="332"/>
            <p14:sldId id="328"/>
            <p14:sldId id="343"/>
            <p14:sldId id="333"/>
            <p14:sldId id="327"/>
            <p14:sldId id="326"/>
            <p14:sldId id="331"/>
            <p14:sldId id="342"/>
            <p14:sldId id="341"/>
            <p14:sldId id="295"/>
          </p14:sldIdLst>
        </p14:section>
        <p14:section name="Improving accessibility tips" id="{EDD7CD44-B0B3-404D-8994-2655324AA1AB}">
          <p14:sldIdLst/>
        </p14:section>
        <p14:section name="How to" id="{A832E0B7-5FBB-4744-B118-A2336B16A8D9}">
          <p14:sldIdLst/>
        </p14:section>
      </p14:sectionLst>
    </p:ext>
    <p:ext uri="{EFAFB233-063F-42B5-8137-9DF3F51BA10A}">
      <p15:sldGuideLst xmlns:p15="http://schemas.microsoft.com/office/powerpoint/2012/main">
        <p15:guide id="1" orient="horz" pos="1162" userDrawn="1">
          <p15:clr>
            <a:srgbClr val="A4A3A4"/>
          </p15:clr>
        </p15:guide>
        <p15:guide id="2" pos="438"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aminer_a" initials="Ea" lastIdx="6" clrIdx="0">
    <p:extLst>
      <p:ext uri="{19B8F6BF-5375-455C-9EA6-DF929625EA0E}">
        <p15:presenceInfo xmlns:p15="http://schemas.microsoft.com/office/powerpoint/2012/main" userId="Examiner_a" providerId="None"/>
      </p:ext>
    </p:extLst>
  </p:cmAuthor>
  <p:cmAuthor id="2" name="Taylor, Maureen" initials="TM" lastIdx="6" clrIdx="1">
    <p:extLst>
      <p:ext uri="{19B8F6BF-5375-455C-9EA6-DF929625EA0E}">
        <p15:presenceInfo xmlns:p15="http://schemas.microsoft.com/office/powerpoint/2012/main" userId="S-1-5-21-1326800274-1373382186-111032338-43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F81"/>
    <a:srgbClr val="558687"/>
    <a:srgbClr val="FFFFFF"/>
    <a:srgbClr val="8F2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C090A-F2A6-48D4-9595-3555F299FE39}" v="4" dt="2020-11-27T11:24:40.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7773" autoAdjust="0"/>
  </p:normalViewPr>
  <p:slideViewPr>
    <p:cSldViewPr snapToObjects="1" showGuides="1">
      <p:cViewPr>
        <p:scale>
          <a:sx n="75" d="100"/>
          <a:sy n="75" d="100"/>
        </p:scale>
        <p:origin x="1881" y="153"/>
      </p:cViewPr>
      <p:guideLst>
        <p:guide orient="horz" pos="1162"/>
        <p:guide pos="43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77" d="100"/>
          <a:sy n="77" d="100"/>
        </p:scale>
        <p:origin x="4008" y="12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2386" y="0"/>
            <a:ext cx="2489414" cy="497285"/>
          </a:xfrm>
          <a:prstGeom prst="rect">
            <a:avLst/>
          </a:prstGeom>
        </p:spPr>
        <p:txBody>
          <a:bodyPr vert="horz" lIns="96014" tIns="48007" rIns="96014" bIns="48007" rtlCol="0"/>
          <a:lstStyle>
            <a:lvl1pPr algn="l">
              <a:defRPr sz="1300"/>
            </a:lvl1pPr>
          </a:lstStyle>
          <a:p>
            <a:endParaRPr lang="en-US" dirty="0"/>
          </a:p>
        </p:txBody>
      </p:sp>
      <p:sp>
        <p:nvSpPr>
          <p:cNvPr id="3" name="Date Placeholder 2"/>
          <p:cNvSpPr>
            <a:spLocks noGrp="1"/>
          </p:cNvSpPr>
          <p:nvPr>
            <p:ph type="dt" sz="quarter" idx="1"/>
          </p:nvPr>
        </p:nvSpPr>
        <p:spPr>
          <a:xfrm>
            <a:off x="3884614" y="0"/>
            <a:ext cx="2971800" cy="497285"/>
          </a:xfrm>
          <a:prstGeom prst="rect">
            <a:avLst/>
          </a:prstGeom>
        </p:spPr>
        <p:txBody>
          <a:bodyPr vert="horz" lIns="96014" tIns="48007" rIns="96014" bIns="48007" rtlCol="0"/>
          <a:lstStyle>
            <a:lvl1pPr algn="r">
              <a:defRPr sz="1300"/>
            </a:lvl1pPr>
          </a:lstStyle>
          <a:p>
            <a:fld id="{A3C13CE3-3A26-C94E-A6DF-37EEC36EA463}" type="datetimeFigureOut">
              <a:rPr lang="en-US" smtClean="0"/>
              <a:t>3/14/2021</a:t>
            </a:fld>
            <a:endParaRPr lang="en-US"/>
          </a:p>
        </p:txBody>
      </p:sp>
      <p:sp>
        <p:nvSpPr>
          <p:cNvPr id="4" name="Footer Placeholder 3"/>
          <p:cNvSpPr>
            <a:spLocks noGrp="1"/>
          </p:cNvSpPr>
          <p:nvPr>
            <p:ph type="ftr" sz="quarter" idx="2"/>
          </p:nvPr>
        </p:nvSpPr>
        <p:spPr>
          <a:xfrm>
            <a:off x="0" y="9446678"/>
            <a:ext cx="2971800" cy="497285"/>
          </a:xfrm>
          <a:prstGeom prst="rect">
            <a:avLst/>
          </a:prstGeom>
        </p:spPr>
        <p:txBody>
          <a:bodyPr vert="horz" lIns="96014" tIns="48007" rIns="96014" bIns="48007" rtlCol="0" anchor="b"/>
          <a:lstStyle>
            <a:lvl1pPr algn="l">
              <a:defRPr sz="1300"/>
            </a:lvl1pPr>
          </a:lstStyle>
          <a:p>
            <a:endParaRPr lang="en-US"/>
          </a:p>
        </p:txBody>
      </p:sp>
      <p:sp>
        <p:nvSpPr>
          <p:cNvPr id="5" name="Slide Number Placeholder 4"/>
          <p:cNvSpPr>
            <a:spLocks noGrp="1"/>
          </p:cNvSpPr>
          <p:nvPr>
            <p:ph type="sldNum" sz="quarter" idx="3"/>
          </p:nvPr>
        </p:nvSpPr>
        <p:spPr>
          <a:xfrm>
            <a:off x="3884614" y="9446678"/>
            <a:ext cx="2971800" cy="497285"/>
          </a:xfrm>
          <a:prstGeom prst="rect">
            <a:avLst/>
          </a:prstGeom>
        </p:spPr>
        <p:txBody>
          <a:bodyPr vert="horz" lIns="96014" tIns="48007" rIns="96014" bIns="48007" rtlCol="0" anchor="b"/>
          <a:lstStyle>
            <a:lvl1pPr algn="r">
              <a:defRPr sz="1300"/>
            </a:lvl1pPr>
          </a:lstStyle>
          <a:p>
            <a:fld id="{65BE2708-58A7-F244-BC93-EC6C4546F276}" type="slidenum">
              <a:rPr lang="en-US" smtClean="0"/>
              <a:t>‹#›</a:t>
            </a:fld>
            <a:endParaRPr lang="en-US"/>
          </a:p>
        </p:txBody>
      </p:sp>
      <p:pic>
        <p:nvPicPr>
          <p:cNvPr id="6" name="Picture 5" descr="RVC_logo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2" y="92420"/>
            <a:ext cx="270756" cy="774984"/>
          </a:xfrm>
          <a:prstGeom prst="rect">
            <a:avLst/>
          </a:prstGeom>
        </p:spPr>
      </p:pic>
    </p:spTree>
    <p:extLst>
      <p:ext uri="{BB962C8B-B14F-4D97-AF65-F5344CB8AC3E}">
        <p14:creationId xmlns:p14="http://schemas.microsoft.com/office/powerpoint/2010/main" val="57701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5"/>
          </a:xfrm>
          <a:prstGeom prst="rect">
            <a:avLst/>
          </a:prstGeom>
        </p:spPr>
        <p:txBody>
          <a:bodyPr vert="horz" lIns="96014" tIns="48007" rIns="96014" bIns="48007" rtlCol="0"/>
          <a:lstStyle>
            <a:lvl1pPr algn="l">
              <a:defRPr sz="1300"/>
            </a:lvl1pPr>
          </a:lstStyle>
          <a:p>
            <a:endParaRPr lang="en-US"/>
          </a:p>
        </p:txBody>
      </p:sp>
      <p:sp>
        <p:nvSpPr>
          <p:cNvPr id="3" name="Date Placeholder 2"/>
          <p:cNvSpPr>
            <a:spLocks noGrp="1"/>
          </p:cNvSpPr>
          <p:nvPr>
            <p:ph type="dt" idx="1"/>
          </p:nvPr>
        </p:nvSpPr>
        <p:spPr>
          <a:xfrm>
            <a:off x="3884614" y="0"/>
            <a:ext cx="2971800" cy="497285"/>
          </a:xfrm>
          <a:prstGeom prst="rect">
            <a:avLst/>
          </a:prstGeom>
        </p:spPr>
        <p:txBody>
          <a:bodyPr vert="horz" lIns="96014" tIns="48007" rIns="96014" bIns="48007" rtlCol="0"/>
          <a:lstStyle>
            <a:lvl1pPr algn="r">
              <a:defRPr sz="1300"/>
            </a:lvl1pPr>
          </a:lstStyle>
          <a:p>
            <a:fld id="{F94C05A9-4E3B-0F46-8F6F-047F5B03A053}" type="datetimeFigureOut">
              <a:rPr lang="en-US" smtClean="0"/>
              <a:t>3/14/2021</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6014" tIns="48007" rIns="96014" bIns="48007"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6014" tIns="48007" rIns="96014" bIns="4800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6678"/>
            <a:ext cx="2971800" cy="497285"/>
          </a:xfrm>
          <a:prstGeom prst="rect">
            <a:avLst/>
          </a:prstGeom>
        </p:spPr>
        <p:txBody>
          <a:bodyPr vert="horz" lIns="96014" tIns="48007" rIns="96014" bIns="48007" rtlCol="0" anchor="b"/>
          <a:lstStyle>
            <a:lvl1pPr algn="l">
              <a:defRPr sz="1300"/>
            </a:lvl1pPr>
          </a:lstStyle>
          <a:p>
            <a:endParaRPr lang="en-US"/>
          </a:p>
        </p:txBody>
      </p:sp>
      <p:sp>
        <p:nvSpPr>
          <p:cNvPr id="7" name="Slide Number Placeholder 6"/>
          <p:cNvSpPr>
            <a:spLocks noGrp="1"/>
          </p:cNvSpPr>
          <p:nvPr>
            <p:ph type="sldNum" sz="quarter" idx="5"/>
          </p:nvPr>
        </p:nvSpPr>
        <p:spPr>
          <a:xfrm>
            <a:off x="3884614" y="9446678"/>
            <a:ext cx="2971800" cy="497285"/>
          </a:xfrm>
          <a:prstGeom prst="rect">
            <a:avLst/>
          </a:prstGeom>
        </p:spPr>
        <p:txBody>
          <a:bodyPr vert="horz" lIns="96014" tIns="48007" rIns="96014" bIns="48007" rtlCol="0" anchor="b"/>
          <a:lstStyle>
            <a:lvl1pPr algn="r">
              <a:defRPr sz="1300"/>
            </a:lvl1pPr>
          </a:lstStyle>
          <a:p>
            <a:fld id="{9C981081-EDD3-5643-915B-181B21F7278F}" type="slidenum">
              <a:rPr lang="en-US" smtClean="0"/>
              <a:t>‹#›</a:t>
            </a:fld>
            <a:endParaRPr lang="en-US"/>
          </a:p>
        </p:txBody>
      </p:sp>
    </p:spTree>
    <p:extLst>
      <p:ext uri="{BB962C8B-B14F-4D97-AF65-F5344CB8AC3E}">
        <p14:creationId xmlns:p14="http://schemas.microsoft.com/office/powerpoint/2010/main" val="1421036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1</a:t>
            </a:fld>
            <a:endParaRPr lang="en-US"/>
          </a:p>
        </p:txBody>
      </p:sp>
    </p:spTree>
    <p:extLst>
      <p:ext uri="{BB962C8B-B14F-4D97-AF65-F5344CB8AC3E}">
        <p14:creationId xmlns:p14="http://schemas.microsoft.com/office/powerpoint/2010/main" val="8622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kern="1200" dirty="0" smtClean="0">
                <a:solidFill>
                  <a:schemeClr val="tx1"/>
                </a:solidFill>
                <a:effectLst/>
                <a:latin typeface="+mn-lt"/>
                <a:ea typeface="+mn-ea"/>
                <a:cs typeface="+mn-cs"/>
              </a:rPr>
              <a:t>WC- The prescriptions encompassed policies in such areas as macroeconomic stabilization, economic opening with respect to both trade and investment, and the expansion of market forces within the domestic economy. </a:t>
            </a:r>
            <a:r>
              <a:rPr lang="en-GB" sz="1200" b="0" i="0" kern="1200" dirty="0" smtClean="0">
                <a:solidFill>
                  <a:schemeClr val="tx1"/>
                </a:solidFill>
                <a:effectLst/>
                <a:latin typeface="+mn-lt"/>
                <a:ea typeface="+mn-ea"/>
                <a:cs typeface="+mn-cs"/>
              </a:rPr>
              <a:t>Consensus's emphasis on the opening of developing countries to global markets, and/or with what they see as an excessive focus on strengthening the influence of domestic market forces, arguably at the expense of key functions of the state</a:t>
            </a:r>
          </a:p>
          <a:p>
            <a:r>
              <a:rPr lang="en-GB" sz="800" dirty="0" smtClean="0"/>
              <a:t>Alternative – South</a:t>
            </a:r>
            <a:r>
              <a:rPr lang="en-GB" sz="800" baseline="0" dirty="0" smtClean="0"/>
              <a:t> Korea</a:t>
            </a:r>
            <a:endParaRPr lang="en-GB" sz="800" dirty="0"/>
          </a:p>
        </p:txBody>
      </p:sp>
      <p:sp>
        <p:nvSpPr>
          <p:cNvPr id="4" name="Slide Number Placeholder 3"/>
          <p:cNvSpPr>
            <a:spLocks noGrp="1"/>
          </p:cNvSpPr>
          <p:nvPr>
            <p:ph type="sldNum" sz="quarter" idx="5"/>
          </p:nvPr>
        </p:nvSpPr>
        <p:spPr/>
        <p:txBody>
          <a:bodyPr/>
          <a:lstStyle/>
          <a:p>
            <a:fld id="{9C981081-EDD3-5643-915B-181B21F7278F}" type="slidenum">
              <a:rPr lang="en-US" smtClean="0"/>
              <a:t>11</a:t>
            </a:fld>
            <a:endParaRPr lang="en-US"/>
          </a:p>
        </p:txBody>
      </p:sp>
    </p:spTree>
    <p:extLst>
      <p:ext uri="{BB962C8B-B14F-4D97-AF65-F5344CB8AC3E}">
        <p14:creationId xmlns:p14="http://schemas.microsoft.com/office/powerpoint/2010/main" val="425856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question: </a:t>
            </a:r>
            <a:r>
              <a:rPr lang="en-GB" sz="3200" dirty="0" smtClean="0"/>
              <a:t>Veterinary services as public or private good</a:t>
            </a:r>
          </a:p>
          <a:p>
            <a:r>
              <a:rPr lang="en-GB" sz="3000" dirty="0" smtClean="0"/>
              <a:t>Discuss the strengths and weaknesses of veterinary services as public/private good in groups</a:t>
            </a:r>
          </a:p>
          <a:p>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12</a:t>
            </a:fld>
            <a:endParaRPr lang="en-US"/>
          </a:p>
        </p:txBody>
      </p:sp>
    </p:spTree>
    <p:extLst>
      <p:ext uri="{BB962C8B-B14F-4D97-AF65-F5344CB8AC3E}">
        <p14:creationId xmlns:p14="http://schemas.microsoft.com/office/powerpoint/2010/main" val="353381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81081-EDD3-5643-915B-181B21F7278F}" type="slidenum">
              <a:rPr lang="en-US" smtClean="0"/>
              <a:t>13</a:t>
            </a:fld>
            <a:endParaRPr lang="en-US"/>
          </a:p>
        </p:txBody>
      </p:sp>
    </p:spTree>
    <p:extLst>
      <p:ext uri="{BB962C8B-B14F-4D97-AF65-F5344CB8AC3E}">
        <p14:creationId xmlns:p14="http://schemas.microsoft.com/office/powerpoint/2010/main" val="344766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981081-EDD3-5643-915B-181B21F7278F}" type="slidenum">
              <a:rPr lang="en-US" smtClean="0"/>
              <a:t>14</a:t>
            </a:fld>
            <a:endParaRPr lang="en-US"/>
          </a:p>
        </p:txBody>
      </p:sp>
    </p:spTree>
    <p:extLst>
      <p:ext uri="{BB962C8B-B14F-4D97-AF65-F5344CB8AC3E}">
        <p14:creationId xmlns:p14="http://schemas.microsoft.com/office/powerpoint/2010/main" val="340771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15</a:t>
            </a:fld>
            <a:endParaRPr lang="en-US"/>
          </a:p>
        </p:txBody>
      </p:sp>
    </p:spTree>
    <p:extLst>
      <p:ext uri="{BB962C8B-B14F-4D97-AF65-F5344CB8AC3E}">
        <p14:creationId xmlns:p14="http://schemas.microsoft.com/office/powerpoint/2010/main" val="1893580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16</a:t>
            </a:fld>
            <a:endParaRPr lang="en-US"/>
          </a:p>
        </p:txBody>
      </p:sp>
    </p:spTree>
    <p:extLst>
      <p:ext uri="{BB962C8B-B14F-4D97-AF65-F5344CB8AC3E}">
        <p14:creationId xmlns:p14="http://schemas.microsoft.com/office/powerpoint/2010/main" val="337475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a:t>
            </a:r>
            <a:r>
              <a:rPr lang="en-GB" dirty="0" err="1" smtClean="0"/>
              <a:t>conditionalities</a:t>
            </a:r>
            <a:r>
              <a:rPr lang="en-GB" dirty="0" smtClean="0"/>
              <a:t> of DFID/FCDO on LMICs </a:t>
            </a:r>
            <a:r>
              <a:rPr lang="en-GB" dirty="0" err="1" smtClean="0"/>
              <a:t>govt</a:t>
            </a:r>
            <a:endParaRPr lang="en-GB" dirty="0" smtClean="0"/>
          </a:p>
          <a:p>
            <a:r>
              <a:rPr lang="en-GB" dirty="0" smtClean="0"/>
              <a:t>1. https://www.theguardian.com/global-development/2019/jul/24/trade-foreign-aid-boris-johnson-dfid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17</a:t>
            </a:fld>
            <a:endParaRPr lang="en-US"/>
          </a:p>
        </p:txBody>
      </p:sp>
    </p:spTree>
    <p:extLst>
      <p:ext uri="{BB962C8B-B14F-4D97-AF65-F5344CB8AC3E}">
        <p14:creationId xmlns:p14="http://schemas.microsoft.com/office/powerpoint/2010/main" val="106942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https://www.oecd-ilibrary.org/sites/da5658fd-en/index.html?itemId=/content/component/da5658fd-en#section-d1e52192</a:t>
            </a:r>
          </a:p>
          <a:p>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18</a:t>
            </a:fld>
            <a:endParaRPr lang="en-US"/>
          </a:p>
        </p:txBody>
      </p:sp>
    </p:spTree>
    <p:extLst>
      <p:ext uri="{BB962C8B-B14F-4D97-AF65-F5344CB8AC3E}">
        <p14:creationId xmlns:p14="http://schemas.microsoft.com/office/powerpoint/2010/main" val="297663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The support of vertical, disease-based programmes can undermine coherent and long-term development of health systems, and its sponsorship of global health policy networks and think tanks can diminish the capabilities of Ministries of Health in low-income and middle-income countries. </a:t>
            </a:r>
          </a:p>
          <a:p>
            <a:pPr marL="228600" indent="-228600">
              <a:buAutoNum type="arabicPeriod"/>
            </a:pPr>
            <a:r>
              <a:rPr lang="en-GB" dirty="0" smtClean="0"/>
              <a:t>the foundation’s generous funding of organisations in the UK and USA accentuates existing disparities between developed and developing countries while neglecting support for the civic and public institutional capacities of LMICs</a:t>
            </a:r>
          </a:p>
          <a:p>
            <a:pPr marL="228600" indent="-228600">
              <a:buAutoNum type="arabicPeriod"/>
            </a:pPr>
            <a:r>
              <a:rPr lang="en-GB" dirty="0" smtClean="0"/>
              <a:t>Example: </a:t>
            </a:r>
            <a:r>
              <a:rPr lang="en-GB" sz="1200" b="0" i="0" kern="1200" dirty="0" smtClean="0">
                <a:solidFill>
                  <a:schemeClr val="tx1"/>
                </a:solidFill>
                <a:effectLst/>
                <a:latin typeface="+mn-lt"/>
                <a:ea typeface="+mn-ea"/>
                <a:cs typeface="+mn-cs"/>
              </a:rPr>
              <a:t>Gates Foundation partnered with the Coca-Cola Company (in which the Foundation is a major shareholder) to develop new business opportunities for farmers who sell fruit to the Company in Uganda and Kenya. According to the official narrative, this partnership would increase farmers’ incomes and also help fight hunger. However, the activities of the sugary drinks industry, including the Coca-Cola Company, have well-established links to unhealthy lifestyles and the incidence of obesity and other health problem</a:t>
            </a: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19</a:t>
            </a:fld>
            <a:endParaRPr lang="en-US"/>
          </a:p>
        </p:txBody>
      </p:sp>
    </p:spTree>
    <p:extLst>
      <p:ext uri="{BB962C8B-B14F-4D97-AF65-F5344CB8AC3E}">
        <p14:creationId xmlns:p14="http://schemas.microsoft.com/office/powerpoint/2010/main" val="133950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Global - In GCC terminology, the term ‘global’ is not meant to designate the geographical scope of the commodity chain, but refers instead to the distinction that </a:t>
            </a:r>
            <a:r>
              <a:rPr lang="en-GB" dirty="0" err="1" smtClean="0"/>
              <a:t>Gereffi</a:t>
            </a:r>
            <a:r>
              <a:rPr lang="en-GB" dirty="0" smtClean="0"/>
              <a:t> makes, following Dicken (1992), between internationalization and globalization. While the former ‘refers simply to the geographic spread of economic activities across national boundaries, “globalization” implies a degree of functional integration between these internationally dispersed activities’ (</a:t>
            </a:r>
            <a:r>
              <a:rPr lang="en-GB" dirty="0" err="1" smtClean="0"/>
              <a:t>Gereffi</a:t>
            </a:r>
            <a:r>
              <a:rPr lang="en-GB" dirty="0" smtClean="0"/>
              <a:t> 1994: 96). It is a premise of the GCC framework that contemporary globalization is characterized by transnational production systems that are increasingly integrated across space and coordinated through a variety of market and non-market forms, but it contains no specific definition of how ‘global’ such systems must be to qualify as global commodity chains. In fact, many studies of GCCs describe chains that are, at best, regional in scope – i.e. ‘North American’ chains with links in the United States and Mexico, or ‘European’ chains connecting activities in Germany and Romania. However, a GCC perspective would encourage analysis of how chains that are not necessarily global in scope are nevertheless configured by the dynamics of the larger  </a:t>
            </a:r>
            <a:r>
              <a:rPr lang="en-GB" dirty="0" err="1" smtClean="0"/>
              <a:t>lobal</a:t>
            </a:r>
            <a:r>
              <a:rPr lang="en-GB" dirty="0" smtClean="0"/>
              <a:t> industries of which they are a part – for example, how regional production systems can be seen as a response to competitive pressures in the wider organizational field of a particular industry (Bair and </a:t>
            </a:r>
            <a:r>
              <a:rPr lang="en-GB" dirty="0" err="1" smtClean="0"/>
              <a:t>Gereffi</a:t>
            </a:r>
            <a:r>
              <a:rPr lang="en-GB" dirty="0" smtClean="0"/>
              <a:t> 2002). See Dicken et al. (2001) for a relevant discussion of spatial and scalar issues in the study of economic globalization.</a:t>
            </a: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22</a:t>
            </a:fld>
            <a:endParaRPr lang="en-US"/>
          </a:p>
        </p:txBody>
      </p:sp>
    </p:spTree>
    <p:extLst>
      <p:ext uri="{BB962C8B-B14F-4D97-AF65-F5344CB8AC3E}">
        <p14:creationId xmlns:p14="http://schemas.microsoft.com/office/powerpoint/2010/main" val="381631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a:t>
            </a:fld>
            <a:endParaRPr lang="en-US"/>
          </a:p>
        </p:txBody>
      </p:sp>
    </p:spTree>
    <p:extLst>
      <p:ext uri="{BB962C8B-B14F-4D97-AF65-F5344CB8AC3E}">
        <p14:creationId xmlns:p14="http://schemas.microsoft.com/office/powerpoint/2010/main" val="95187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23</a:t>
            </a:fld>
            <a:endParaRPr lang="en-US"/>
          </a:p>
        </p:txBody>
      </p:sp>
    </p:spTree>
    <p:extLst>
      <p:ext uri="{BB962C8B-B14F-4D97-AF65-F5344CB8AC3E}">
        <p14:creationId xmlns:p14="http://schemas.microsoft.com/office/powerpoint/2010/main" val="190628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24</a:t>
            </a:fld>
            <a:endParaRPr lang="en-US"/>
          </a:p>
        </p:txBody>
      </p:sp>
    </p:spTree>
    <p:extLst>
      <p:ext uri="{BB962C8B-B14F-4D97-AF65-F5344CB8AC3E}">
        <p14:creationId xmlns:p14="http://schemas.microsoft.com/office/powerpoint/2010/main" val="79314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Link back to AMR/ID</a:t>
            </a: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25</a:t>
            </a:fld>
            <a:endParaRPr lang="en-US"/>
          </a:p>
        </p:txBody>
      </p:sp>
    </p:spTree>
    <p:extLst>
      <p:ext uri="{BB962C8B-B14F-4D97-AF65-F5344CB8AC3E}">
        <p14:creationId xmlns:p14="http://schemas.microsoft.com/office/powerpoint/2010/main" val="2236626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26</a:t>
            </a:fld>
            <a:endParaRPr lang="en-US"/>
          </a:p>
        </p:txBody>
      </p:sp>
    </p:spTree>
    <p:extLst>
      <p:ext uri="{BB962C8B-B14F-4D97-AF65-F5344CB8AC3E}">
        <p14:creationId xmlns:p14="http://schemas.microsoft.com/office/powerpoint/2010/main" val="273466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27</a:t>
            </a:fld>
            <a:endParaRPr lang="en-US"/>
          </a:p>
        </p:txBody>
      </p:sp>
    </p:spTree>
    <p:extLst>
      <p:ext uri="{BB962C8B-B14F-4D97-AF65-F5344CB8AC3E}">
        <p14:creationId xmlns:p14="http://schemas.microsoft.com/office/powerpoint/2010/main" val="1312093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28</a:t>
            </a:fld>
            <a:endParaRPr lang="en-US"/>
          </a:p>
        </p:txBody>
      </p:sp>
    </p:spTree>
    <p:extLst>
      <p:ext uri="{BB962C8B-B14F-4D97-AF65-F5344CB8AC3E}">
        <p14:creationId xmlns:p14="http://schemas.microsoft.com/office/powerpoint/2010/main" val="149736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Bring</a:t>
            </a:r>
            <a:r>
              <a:rPr lang="en-GB" baseline="0" dirty="0" smtClean="0"/>
              <a:t> back to AMR /ID due to intensification and lack of biodiversity. + unequal ecological balance</a:t>
            </a: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29</a:t>
            </a:fld>
            <a:endParaRPr lang="en-US"/>
          </a:p>
        </p:txBody>
      </p:sp>
    </p:spTree>
    <p:extLst>
      <p:ext uri="{BB962C8B-B14F-4D97-AF65-F5344CB8AC3E}">
        <p14:creationId xmlns:p14="http://schemas.microsoft.com/office/powerpoint/2010/main" val="224097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30</a:t>
            </a:fld>
            <a:endParaRPr lang="en-US"/>
          </a:p>
        </p:txBody>
      </p:sp>
    </p:spTree>
    <p:extLst>
      <p:ext uri="{BB962C8B-B14F-4D97-AF65-F5344CB8AC3E}">
        <p14:creationId xmlns:p14="http://schemas.microsoft.com/office/powerpoint/2010/main" val="3686988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31</a:t>
            </a:fld>
            <a:endParaRPr lang="en-US"/>
          </a:p>
        </p:txBody>
      </p:sp>
    </p:spTree>
    <p:extLst>
      <p:ext uri="{BB962C8B-B14F-4D97-AF65-F5344CB8AC3E}">
        <p14:creationId xmlns:p14="http://schemas.microsoft.com/office/powerpoint/2010/main" val="3660369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32</a:t>
            </a:fld>
            <a:endParaRPr lang="en-US"/>
          </a:p>
        </p:txBody>
      </p:sp>
    </p:spTree>
    <p:extLst>
      <p:ext uri="{BB962C8B-B14F-4D97-AF65-F5344CB8AC3E}">
        <p14:creationId xmlns:p14="http://schemas.microsoft.com/office/powerpoint/2010/main" val="311670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t>Students</a:t>
            </a:r>
            <a:r>
              <a:rPr lang="en-GB" sz="800" baseline="0" dirty="0" smtClean="0"/>
              <a:t> to submit a word/phrase to answer this question using a </a:t>
            </a:r>
            <a:r>
              <a:rPr lang="en-GB" sz="800" baseline="0" dirty="0" err="1" smtClean="0"/>
              <a:t>mentimeter</a:t>
            </a:r>
            <a:r>
              <a:rPr lang="en-GB" sz="800" baseline="0" dirty="0" smtClean="0"/>
              <a:t> link. Lecturer will discuss response and point out the answer to be globalisation evidencing on the upcoming slides.</a:t>
            </a:r>
            <a:endParaRPr lang="en-GB" sz="800" baseline="0" dirty="0"/>
          </a:p>
        </p:txBody>
      </p:sp>
      <p:sp>
        <p:nvSpPr>
          <p:cNvPr id="4" name="Slide Number Placeholder 3"/>
          <p:cNvSpPr>
            <a:spLocks noGrp="1"/>
          </p:cNvSpPr>
          <p:nvPr>
            <p:ph type="sldNum" sz="quarter" idx="10"/>
          </p:nvPr>
        </p:nvSpPr>
        <p:spPr/>
        <p:txBody>
          <a:bodyPr/>
          <a:lstStyle/>
          <a:p>
            <a:fld id="{9C981081-EDD3-5643-915B-181B21F7278F}" type="slidenum">
              <a:rPr lang="en-US" smtClean="0"/>
              <a:t>3</a:t>
            </a:fld>
            <a:endParaRPr lang="en-US"/>
          </a:p>
        </p:txBody>
      </p:sp>
    </p:spTree>
    <p:extLst>
      <p:ext uri="{BB962C8B-B14F-4D97-AF65-F5344CB8AC3E}">
        <p14:creationId xmlns:p14="http://schemas.microsoft.com/office/powerpoint/2010/main" val="1181808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33</a:t>
            </a:fld>
            <a:endParaRPr lang="en-US"/>
          </a:p>
        </p:txBody>
      </p:sp>
    </p:spTree>
    <p:extLst>
      <p:ext uri="{BB962C8B-B14F-4D97-AF65-F5344CB8AC3E}">
        <p14:creationId xmlns:p14="http://schemas.microsoft.com/office/powerpoint/2010/main" val="3471961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81081-EDD3-5643-915B-181B21F7278F}" type="slidenum">
              <a:rPr lang="en-US" smtClean="0"/>
              <a:t>34</a:t>
            </a:fld>
            <a:endParaRPr lang="en-US"/>
          </a:p>
        </p:txBody>
      </p:sp>
    </p:spTree>
    <p:extLst>
      <p:ext uri="{BB962C8B-B14F-4D97-AF65-F5344CB8AC3E}">
        <p14:creationId xmlns:p14="http://schemas.microsoft.com/office/powerpoint/2010/main" val="62807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why this may</a:t>
            </a:r>
            <a:r>
              <a:rPr lang="en-GB" baseline="0" dirty="0" smtClean="0"/>
              <a:t> be the case? What are the mainstream reasons for this problem?</a:t>
            </a: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4</a:t>
            </a:fld>
            <a:endParaRPr lang="en-US"/>
          </a:p>
        </p:txBody>
      </p:sp>
    </p:spTree>
    <p:extLst>
      <p:ext uri="{BB962C8B-B14F-4D97-AF65-F5344CB8AC3E}">
        <p14:creationId xmlns:p14="http://schemas.microsoft.com/office/powerpoint/2010/main" val="143971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Maps illustrate how uneven development under neoliberal globalization results in strong global net redistributions of various per capita benefits from land use, especially from Global South to Global North. </a:t>
            </a:r>
          </a:p>
          <a:p>
            <a:r>
              <a:rPr lang="en-GB" sz="1200" b="0" i="0" u="none" strike="noStrike" kern="1200" baseline="0" dirty="0" smtClean="0">
                <a:solidFill>
                  <a:schemeClr val="tx1"/>
                </a:solidFill>
                <a:latin typeface="+mn-lt"/>
                <a:ea typeface="+mn-ea"/>
                <a:cs typeface="+mn-cs"/>
              </a:rPr>
              <a:t>From the perspective of capital investment, the median square meter of global land use contributes to futures of human populations outside, not inside, of the country of that land</a:t>
            </a:r>
          </a:p>
        </p:txBody>
      </p:sp>
      <p:sp>
        <p:nvSpPr>
          <p:cNvPr id="4" name="Slide Number Placeholder 3"/>
          <p:cNvSpPr>
            <a:spLocks noGrp="1"/>
          </p:cNvSpPr>
          <p:nvPr>
            <p:ph type="sldNum" sz="quarter" idx="10"/>
          </p:nvPr>
        </p:nvSpPr>
        <p:spPr/>
        <p:txBody>
          <a:bodyPr/>
          <a:lstStyle/>
          <a:p>
            <a:fld id="{9C981081-EDD3-5643-915B-181B21F7278F}" type="slidenum">
              <a:rPr lang="en-US" smtClean="0"/>
              <a:t>5</a:t>
            </a:fld>
            <a:endParaRPr lang="en-US"/>
          </a:p>
        </p:txBody>
      </p:sp>
    </p:spTree>
    <p:extLst>
      <p:ext uri="{BB962C8B-B14F-4D97-AF65-F5344CB8AC3E}">
        <p14:creationId xmlns:p14="http://schemas.microsoft.com/office/powerpoint/2010/main" val="155185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Maps illustrate how uneven development under neoliberal globalization results in strong global net redistributions of various per capita benefits from land use, especially from Global South to Global North. </a:t>
            </a:r>
          </a:p>
          <a:p>
            <a:r>
              <a:rPr lang="en-GB" sz="1200" b="0" i="0" u="none" strike="noStrike" kern="1200" baseline="0" dirty="0" smtClean="0">
                <a:solidFill>
                  <a:schemeClr val="tx1"/>
                </a:solidFill>
                <a:latin typeface="+mn-lt"/>
                <a:ea typeface="+mn-ea"/>
                <a:cs typeface="+mn-cs"/>
              </a:rPr>
              <a:t>From the perspective of capital investment, the median square meter of global land use contributes to futures of human populations outside, not inside, of the country of that land</a:t>
            </a:r>
          </a:p>
        </p:txBody>
      </p:sp>
      <p:sp>
        <p:nvSpPr>
          <p:cNvPr id="4" name="Slide Number Placeholder 3"/>
          <p:cNvSpPr>
            <a:spLocks noGrp="1"/>
          </p:cNvSpPr>
          <p:nvPr>
            <p:ph type="sldNum" sz="quarter" idx="10"/>
          </p:nvPr>
        </p:nvSpPr>
        <p:spPr/>
        <p:txBody>
          <a:bodyPr/>
          <a:lstStyle/>
          <a:p>
            <a:fld id="{9C981081-EDD3-5643-915B-181B21F7278F}" type="slidenum">
              <a:rPr lang="en-US" smtClean="0"/>
              <a:t>6</a:t>
            </a:fld>
            <a:endParaRPr lang="en-US"/>
          </a:p>
        </p:txBody>
      </p:sp>
    </p:spTree>
    <p:extLst>
      <p:ext uri="{BB962C8B-B14F-4D97-AF65-F5344CB8AC3E}">
        <p14:creationId xmlns:p14="http://schemas.microsoft.com/office/powerpoint/2010/main" val="36555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7</a:t>
            </a:fld>
            <a:endParaRPr lang="en-US"/>
          </a:p>
        </p:txBody>
      </p:sp>
    </p:spTree>
    <p:extLst>
      <p:ext uri="{BB962C8B-B14F-4D97-AF65-F5344CB8AC3E}">
        <p14:creationId xmlns:p14="http://schemas.microsoft.com/office/powerpoint/2010/main" val="171012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Structural OH - The new science, open to incorporating developments across the social sciences, addresses foundational processes underlying multispecies health, including the place-specific deep-time histories, cultural infrastructure, and economic geographies driving disease emergence.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Allows for conceptualizing how disease vulnerabilities emerge out of structural processes that, impacting ground zeros both directly and indirectly, may also originate distally in time, space and causality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Three postulates</a:t>
            </a:r>
          </a:p>
          <a:p>
            <a:pPr marL="228600" indent="-228600">
              <a:buAutoNum type="arabicPeriod"/>
            </a:pPr>
            <a:r>
              <a:rPr lang="en-GB" sz="1200" b="0" i="0" u="none" strike="noStrike" kern="1200" baseline="0" dirty="0" smtClean="0">
                <a:solidFill>
                  <a:schemeClr val="tx1"/>
                </a:solidFill>
                <a:latin typeface="+mn-lt"/>
                <a:ea typeface="+mn-ea"/>
                <a:cs typeface="+mn-cs"/>
              </a:rPr>
              <a:t>Crisis differentiation</a:t>
            </a:r>
          </a:p>
          <a:p>
            <a:pPr marL="228600" indent="-228600">
              <a:buAutoNum type="arabicPeriod"/>
            </a:pPr>
            <a:r>
              <a:rPr lang="en-GB" sz="1200" b="0" i="0" u="none" strike="noStrike" kern="1200" baseline="0" dirty="0" smtClean="0">
                <a:solidFill>
                  <a:schemeClr val="tx1"/>
                </a:solidFill>
                <a:latin typeface="+mn-lt"/>
                <a:ea typeface="+mn-ea"/>
                <a:cs typeface="+mn-cs"/>
              </a:rPr>
              <a:t>System lens</a:t>
            </a:r>
          </a:p>
          <a:p>
            <a:pPr marL="228600" indent="-228600">
              <a:buAutoNum type="arabicPeriod"/>
            </a:pPr>
            <a:r>
              <a:rPr lang="en-GB" sz="1200" b="0" i="0" u="none" strike="noStrike" kern="1200" baseline="0" dirty="0" err="1" smtClean="0">
                <a:solidFill>
                  <a:schemeClr val="tx1"/>
                </a:solidFill>
                <a:latin typeface="+mn-lt"/>
                <a:ea typeface="+mn-ea"/>
                <a:cs typeface="+mn-cs"/>
              </a:rPr>
              <a:t>Interdisciplinarity</a:t>
            </a:r>
            <a:endParaRPr lang="en-GB" sz="1200" b="0" i="0" u="none" strike="noStrike" kern="1200" baseline="0" dirty="0" smtClean="0">
              <a:solidFill>
                <a:schemeClr val="tx1"/>
              </a:solidFill>
              <a:latin typeface="+mn-lt"/>
              <a:ea typeface="+mn-ea"/>
              <a:cs typeface="+mn-cs"/>
            </a:endParaRPr>
          </a:p>
          <a:p>
            <a:pPr marL="228600" indent="-228600">
              <a:buAutoNum type="arabicPeriod"/>
            </a:pPr>
            <a:endParaRPr lang="en-GB" sz="1200" b="0" i="0" u="none" strike="noStrike" kern="1200" baseline="0" dirty="0" smtClean="0">
              <a:solidFill>
                <a:schemeClr val="tx1"/>
              </a:solidFill>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C981081-EDD3-5643-915B-181B21F7278F}" type="slidenum">
              <a:rPr lang="en-US" smtClean="0"/>
              <a:t>8</a:t>
            </a:fld>
            <a:endParaRPr lang="en-US"/>
          </a:p>
        </p:txBody>
      </p:sp>
    </p:spTree>
    <p:extLst>
      <p:ext uri="{BB962C8B-B14F-4D97-AF65-F5344CB8AC3E}">
        <p14:creationId xmlns:p14="http://schemas.microsoft.com/office/powerpoint/2010/main" val="118280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baseline="0" dirty="0"/>
          </a:p>
        </p:txBody>
      </p:sp>
      <p:sp>
        <p:nvSpPr>
          <p:cNvPr id="4" name="Slide Number Placeholder 3"/>
          <p:cNvSpPr>
            <a:spLocks noGrp="1"/>
          </p:cNvSpPr>
          <p:nvPr>
            <p:ph type="sldNum" sz="quarter" idx="10"/>
          </p:nvPr>
        </p:nvSpPr>
        <p:spPr/>
        <p:txBody>
          <a:bodyPr/>
          <a:lstStyle/>
          <a:p>
            <a:fld id="{9C981081-EDD3-5643-915B-181B21F7278F}" type="slidenum">
              <a:rPr lang="en-US" smtClean="0"/>
              <a:t>9</a:t>
            </a:fld>
            <a:endParaRPr lang="en-US"/>
          </a:p>
        </p:txBody>
      </p:sp>
    </p:spTree>
    <p:extLst>
      <p:ext uri="{BB962C8B-B14F-4D97-AF65-F5344CB8AC3E}">
        <p14:creationId xmlns:p14="http://schemas.microsoft.com/office/powerpoint/2010/main" val="428584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99" y="2708920"/>
            <a:ext cx="10801201" cy="1143000"/>
          </a:xfrm>
        </p:spPr>
        <p:txBody>
          <a:bodyPr>
            <a:normAutofit/>
          </a:bodyPr>
          <a:lstStyle>
            <a:lvl1pPr algn="ctr">
              <a:defRPr sz="3600">
                <a:solidFill>
                  <a:srgbClr val="027F81"/>
                </a:solidFill>
              </a:defRPr>
            </a:lvl1pPr>
          </a:lstStyle>
          <a:p>
            <a:r>
              <a:rPr lang="en-GB" dirty="0"/>
              <a:t>Presentation Title</a:t>
            </a:r>
            <a:endParaRPr lang="en-US" dirty="0"/>
          </a:p>
        </p:txBody>
      </p:sp>
      <p:sp>
        <p:nvSpPr>
          <p:cNvPr id="10" name="Text Placeholder 9"/>
          <p:cNvSpPr>
            <a:spLocks noGrp="1"/>
          </p:cNvSpPr>
          <p:nvPr>
            <p:ph type="body" sz="quarter" idx="14" hasCustomPrompt="1"/>
          </p:nvPr>
        </p:nvSpPr>
        <p:spPr>
          <a:xfrm>
            <a:off x="695399" y="4149080"/>
            <a:ext cx="10801201" cy="720080"/>
          </a:xfrm>
        </p:spPr>
        <p:txBody>
          <a:bodyPr>
            <a:normAutofit/>
          </a:bodyPr>
          <a:lstStyle>
            <a:lvl1pPr marL="0" indent="0" algn="ctr">
              <a:buFontTx/>
              <a:buNone/>
              <a:defRPr sz="2400" baseline="0"/>
            </a:lvl1pPr>
          </a:lstStyle>
          <a:p>
            <a:pPr lvl="0"/>
            <a:r>
              <a:rPr lang="en-GB" dirty="0"/>
              <a:t>Your Name</a:t>
            </a:r>
            <a:endParaRPr lang="en-US" dirty="0"/>
          </a:p>
        </p:txBody>
      </p:sp>
    </p:spTree>
    <p:extLst>
      <p:ext uri="{BB962C8B-B14F-4D97-AF65-F5344CB8AC3E}">
        <p14:creationId xmlns:p14="http://schemas.microsoft.com/office/powerpoint/2010/main" val="2612694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401" y="311509"/>
            <a:ext cx="10887000" cy="1143000"/>
          </a:xfrm>
        </p:spPr>
        <p:txBody>
          <a:bodyPr>
            <a:normAutofit/>
          </a:bodyPr>
          <a:lstStyle>
            <a:lvl1pPr algn="l">
              <a:defRPr sz="3600">
                <a:solidFill>
                  <a:srgbClr val="027F81"/>
                </a:solidFill>
              </a:defRPr>
            </a:lvl1pPr>
          </a:lstStyle>
          <a:p>
            <a:r>
              <a:rPr lang="en-GB" dirty="0"/>
              <a:t>Slide title</a:t>
            </a:r>
            <a:endParaRPr lang="en-US" dirty="0"/>
          </a:p>
        </p:txBody>
      </p:sp>
      <p:sp>
        <p:nvSpPr>
          <p:cNvPr id="3" name="Content Placeholder 2"/>
          <p:cNvSpPr>
            <a:spLocks noGrp="1"/>
          </p:cNvSpPr>
          <p:nvPr>
            <p:ph sz="half" idx="1" hasCustomPrompt="1"/>
          </p:nvPr>
        </p:nvSpPr>
        <p:spPr>
          <a:xfrm>
            <a:off x="695401" y="1857027"/>
            <a:ext cx="10886999" cy="3876229"/>
          </a:xfrm>
        </p:spPr>
        <p:txBody>
          <a:bodyPr/>
          <a:lstStyle>
            <a:lvl1pPr marL="257175" indent="-257175">
              <a:buSzPct val="100000"/>
              <a:buFont typeface="Wingdings" panose="05000000000000000000" pitchFamily="2" charset="2"/>
              <a:buChar char="Ø"/>
              <a:defRPr sz="3000"/>
            </a:lvl1pPr>
            <a:lvl2pPr marL="557213" indent="-214313">
              <a:buClr>
                <a:schemeClr val="accent3"/>
              </a:buClr>
              <a:buFont typeface="Arial"/>
              <a:buChar char="•"/>
              <a:defRPr sz="2800"/>
            </a:lvl2pPr>
            <a:lvl3pPr marL="857250" indent="-171450">
              <a:buClr>
                <a:schemeClr val="accent3"/>
              </a:buClr>
              <a:buSzPct val="100000"/>
              <a:buFont typeface="Wingdings" charset="2"/>
              <a:buChar char="§"/>
              <a:defRPr sz="2400"/>
            </a:lvl3pPr>
            <a:lvl4pPr marL="1200150" indent="-171450">
              <a:buClr>
                <a:schemeClr val="accent3"/>
              </a:buClr>
              <a:buSzPct val="100000"/>
              <a:buFont typeface="Courier New"/>
              <a:buChar char="o"/>
              <a:defRPr sz="1600"/>
            </a:lvl4pPr>
            <a:lvl5pPr marL="1543050" indent="-171450">
              <a:buClr>
                <a:schemeClr val="accent3"/>
              </a:buClr>
              <a:buFont typeface="Lucida Grande"/>
              <a:buChar char="-"/>
              <a:defRPr sz="140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071432" y="6356353"/>
            <a:ext cx="2382969"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92E2082-EBEF-BC4B-BAAB-0003CF8F9B03}" type="slidenum">
              <a:rPr lang="en-US" smtClean="0"/>
              <a:t>‹#›</a:t>
            </a:fld>
            <a:endParaRPr lang="en-US"/>
          </a:p>
        </p:txBody>
      </p:sp>
    </p:spTree>
    <p:extLst>
      <p:ext uri="{BB962C8B-B14F-4D97-AF65-F5344CB8AC3E}">
        <p14:creationId xmlns:p14="http://schemas.microsoft.com/office/powerpoint/2010/main" val="10316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 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76357" y="1825625"/>
            <a:ext cx="5406046" cy="4051647"/>
          </a:xfrm>
        </p:spPr>
        <p:txBody>
          <a:bodyPr/>
          <a:lstStyle>
            <a:lvl1pPr marL="342900" indent="-342900">
              <a:buFont typeface="Wingdings" panose="05000000000000000000" pitchFamily="2" charset="2"/>
              <a:buChar char="Ø"/>
              <a:defRPr sz="3000"/>
            </a:lvl1pPr>
            <a:lvl2pPr>
              <a:defRPr sz="2800"/>
            </a:lvl2pPr>
            <a:lvl3pPr>
              <a:defRPr sz="2400"/>
            </a:lvl3pPr>
            <a:lvl4pPr>
              <a:defRPr sz="1600"/>
            </a:lvl4pPr>
            <a:lvl5pPr>
              <a:defRPr sz="14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071432" y="6356353"/>
            <a:ext cx="2382969"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92E2082-EBEF-BC4B-BAAB-0003CF8F9B03}" type="slidenum">
              <a:rPr lang="en-US" smtClean="0"/>
              <a:t>‹#›</a:t>
            </a:fld>
            <a:endParaRPr lang="en-US"/>
          </a:p>
        </p:txBody>
      </p:sp>
      <p:sp>
        <p:nvSpPr>
          <p:cNvPr id="8" name="Title 1"/>
          <p:cNvSpPr>
            <a:spLocks noGrp="1"/>
          </p:cNvSpPr>
          <p:nvPr>
            <p:ph type="title" hasCustomPrompt="1"/>
          </p:nvPr>
        </p:nvSpPr>
        <p:spPr>
          <a:xfrm>
            <a:off x="695401" y="311509"/>
            <a:ext cx="10887000" cy="1143000"/>
          </a:xfrm>
        </p:spPr>
        <p:txBody>
          <a:bodyPr>
            <a:normAutofit/>
          </a:bodyPr>
          <a:lstStyle>
            <a:lvl1pPr algn="l">
              <a:defRPr sz="3600">
                <a:solidFill>
                  <a:srgbClr val="027F81"/>
                </a:solidFill>
              </a:defRPr>
            </a:lvl1pPr>
          </a:lstStyle>
          <a:p>
            <a:r>
              <a:rPr lang="en-GB" dirty="0"/>
              <a:t>Slide title</a:t>
            </a:r>
            <a:endParaRPr lang="en-US" dirty="0"/>
          </a:p>
        </p:txBody>
      </p:sp>
      <p:sp>
        <p:nvSpPr>
          <p:cNvPr id="9" name="Picture Placeholder 8"/>
          <p:cNvSpPr>
            <a:spLocks noGrp="1"/>
          </p:cNvSpPr>
          <p:nvPr>
            <p:ph type="pic" sz="quarter" idx="13"/>
          </p:nvPr>
        </p:nvSpPr>
        <p:spPr>
          <a:xfrm>
            <a:off x="695401" y="1825625"/>
            <a:ext cx="5320243" cy="4051647"/>
          </a:xfrm>
        </p:spPr>
        <p:txBody>
          <a:bodyPr>
            <a:normAutofit/>
          </a:bodyPr>
          <a:lstStyle>
            <a:lvl1pPr marL="342900" indent="-342900">
              <a:buFont typeface="Wingdings" panose="05000000000000000000" pitchFamily="2" charset="2"/>
              <a:buChar char="Ø"/>
              <a:defRPr sz="3000"/>
            </a:lvl1pPr>
          </a:lstStyle>
          <a:p>
            <a:r>
              <a:rPr lang="en-US" dirty="0"/>
              <a:t>Click icon to add picture</a:t>
            </a:r>
          </a:p>
        </p:txBody>
      </p:sp>
    </p:spTree>
    <p:extLst>
      <p:ext uri="{BB962C8B-B14F-4D97-AF65-F5344CB8AC3E}">
        <p14:creationId xmlns:p14="http://schemas.microsoft.com/office/powerpoint/2010/main" val="36357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332656"/>
            <a:ext cx="11521280" cy="1143000"/>
          </a:xfrm>
        </p:spPr>
        <p:txBody>
          <a:bodyPr/>
          <a:lstStyle>
            <a:lvl1pPr>
              <a:defRPr baseline="0"/>
            </a:lvl1pPr>
          </a:lstStyle>
          <a:p>
            <a:r>
              <a:rPr lang="en-US" dirty="0"/>
              <a:t>Slide title</a:t>
            </a:r>
            <a:endParaRPr lang="en-GB" dirty="0"/>
          </a:p>
        </p:txBody>
      </p:sp>
      <p:sp>
        <p:nvSpPr>
          <p:cNvPr id="8" name="Text Placeholder 7"/>
          <p:cNvSpPr>
            <a:spLocks noGrp="1"/>
          </p:cNvSpPr>
          <p:nvPr>
            <p:ph type="body" sz="quarter" idx="10" hasCustomPrompt="1"/>
          </p:nvPr>
        </p:nvSpPr>
        <p:spPr>
          <a:xfrm>
            <a:off x="551384" y="1773238"/>
            <a:ext cx="5400600" cy="4103687"/>
          </a:xfrm>
        </p:spPr>
        <p:txBody>
          <a:bodyPr/>
          <a:lstStyle>
            <a:lvl1pPr marL="342900" indent="-342900">
              <a:buFont typeface="Wingdings" panose="05000000000000000000" pitchFamily="2" charset="2"/>
              <a:buChar char="Ø"/>
              <a:defRPr sz="3000"/>
            </a:lvl1pPr>
            <a:lvl2pPr>
              <a:defRPr sz="2800"/>
            </a:lvl2pPr>
            <a:lvl3pPr>
              <a:defRPr sz="2400"/>
            </a:lvl3pPr>
          </a:lstStyle>
          <a:p>
            <a:pPr lvl="0"/>
            <a:r>
              <a:rPr lang="en-US" dirty="0"/>
              <a:t>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6167513" y="1773238"/>
            <a:ext cx="5400600" cy="4103687"/>
          </a:xfrm>
        </p:spPr>
        <p:txBody>
          <a:bodyPr>
            <a:normAutofit/>
          </a:bodyPr>
          <a:lstStyle>
            <a:lvl1pPr marL="342900" indent="-342900">
              <a:buFont typeface="Wingdings" panose="05000000000000000000" pitchFamily="2" charset="2"/>
              <a:buChar char="Ø"/>
              <a:defRPr sz="3000"/>
            </a:lvl1pPr>
          </a:lstStyle>
          <a:p>
            <a:r>
              <a:rPr lang="en-GB" dirty="0"/>
              <a:t>Click icon to add picture</a:t>
            </a:r>
          </a:p>
        </p:txBody>
      </p:sp>
    </p:spTree>
    <p:extLst>
      <p:ext uri="{BB962C8B-B14F-4D97-AF65-F5344CB8AC3E}">
        <p14:creationId xmlns:p14="http://schemas.microsoft.com/office/powerpoint/2010/main" val="224783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401" y="398105"/>
            <a:ext cx="10801200" cy="1143000"/>
          </a:xfrm>
        </p:spPr>
        <p:txBody>
          <a:bodyPr>
            <a:normAutofit/>
          </a:bodyPr>
          <a:lstStyle>
            <a:lvl1pPr algn="l">
              <a:defRPr sz="3600">
                <a:solidFill>
                  <a:srgbClr val="027F81"/>
                </a:solidFill>
              </a:defRPr>
            </a:lvl1pPr>
          </a:lstStyle>
          <a:p>
            <a:r>
              <a:rPr lang="en-GB" dirty="0"/>
              <a:t>Slide title</a:t>
            </a:r>
            <a:endParaRPr lang="en-US" dirty="0"/>
          </a:p>
        </p:txBody>
      </p:sp>
      <p:sp>
        <p:nvSpPr>
          <p:cNvPr id="4" name="Content Placeholder 3"/>
          <p:cNvSpPr>
            <a:spLocks noGrp="1"/>
          </p:cNvSpPr>
          <p:nvPr>
            <p:ph sz="half" idx="2" hasCustomPrompt="1"/>
          </p:nvPr>
        </p:nvSpPr>
        <p:spPr>
          <a:xfrm>
            <a:off x="695401" y="1700808"/>
            <a:ext cx="5386594" cy="4159249"/>
          </a:xfrm>
        </p:spPr>
        <p:txBody>
          <a:bodyPr/>
          <a:lstStyle>
            <a:lvl1pPr marL="342900" indent="-342900">
              <a:buFont typeface="Wingdings" panose="05000000000000000000" pitchFamily="2" charset="2"/>
              <a:buChar char="Ø"/>
              <a:defRPr sz="3000"/>
            </a:lvl1pPr>
            <a:lvl2pPr>
              <a:defRPr sz="2800"/>
            </a:lvl2pPr>
            <a:lvl3pPr>
              <a:defRPr sz="2400"/>
            </a:lvl3pPr>
            <a:lvl4pPr>
              <a:defRPr sz="1600"/>
            </a:lvl4pPr>
            <a:lvl5pPr>
              <a:defRPr sz="1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6" name="Content Placeholder 5"/>
          <p:cNvSpPr>
            <a:spLocks noGrp="1"/>
          </p:cNvSpPr>
          <p:nvPr>
            <p:ph sz="quarter" idx="4" hasCustomPrompt="1"/>
          </p:nvPr>
        </p:nvSpPr>
        <p:spPr>
          <a:xfrm>
            <a:off x="6488411" y="1700808"/>
            <a:ext cx="5008190" cy="4159249"/>
          </a:xfrm>
        </p:spPr>
        <p:txBody>
          <a:bodyPr/>
          <a:lstStyle>
            <a:lvl1pPr marL="342900" indent="-342900">
              <a:buFont typeface="Wingdings" panose="05000000000000000000" pitchFamily="2" charset="2"/>
              <a:buChar char="Ø"/>
              <a:defRPr sz="3000"/>
            </a:lvl1pPr>
            <a:lvl2pPr>
              <a:defRPr sz="2800"/>
            </a:lvl2pPr>
            <a:lvl3pPr>
              <a:defRPr sz="2400"/>
            </a:lvl3pPr>
            <a:lvl4pPr>
              <a:defRPr sz="1600"/>
            </a:lvl4pPr>
            <a:lvl5pPr>
              <a:defRPr sz="1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a:xfrm>
            <a:off x="1071432" y="6356353"/>
            <a:ext cx="2382969"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392E2082-EBEF-BC4B-BAAB-0003CF8F9B03}" type="slidenum">
              <a:rPr lang="en-US" smtClean="0"/>
              <a:t>‹#›</a:t>
            </a:fld>
            <a:endParaRPr lang="en-US"/>
          </a:p>
        </p:txBody>
      </p:sp>
    </p:spTree>
    <p:extLst>
      <p:ext uri="{BB962C8B-B14F-4D97-AF65-F5344CB8AC3E}">
        <p14:creationId xmlns:p14="http://schemas.microsoft.com/office/powerpoint/2010/main" val="196199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no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46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5654" y="1844824"/>
            <a:ext cx="1051096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1432" y="3573016"/>
            <a:ext cx="10507267" cy="17096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8"/>
          <a:stretch>
            <a:fillRect/>
          </a:stretch>
        </p:blipFill>
        <p:spPr>
          <a:xfrm>
            <a:off x="489494" y="5967604"/>
            <a:ext cx="1021719" cy="637761"/>
          </a:xfrm>
          <a:prstGeom prst="rect">
            <a:avLst/>
          </a:prstGeom>
        </p:spPr>
      </p:pic>
      <p:sp>
        <p:nvSpPr>
          <p:cNvPr id="14" name="TextBox 13"/>
          <p:cNvSpPr txBox="1"/>
          <p:nvPr userDrawn="1"/>
        </p:nvSpPr>
        <p:spPr>
          <a:xfrm>
            <a:off x="10254462" y="5781671"/>
            <a:ext cx="1764196" cy="707886"/>
          </a:xfrm>
          <a:prstGeom prst="rect">
            <a:avLst/>
          </a:prstGeom>
          <a:noFill/>
        </p:spPr>
        <p:txBody>
          <a:bodyPr wrap="square" rtlCol="0">
            <a:spAutoFit/>
          </a:bodyPr>
          <a:lstStyle/>
          <a:p>
            <a:endParaRPr lang="en-GB" sz="1000" dirty="0">
              <a:latin typeface="Calibri" panose="020F0502020204030204" pitchFamily="34" charset="0"/>
              <a:cs typeface="Calibri" panose="020F0502020204030204" pitchFamily="34" charset="0"/>
            </a:endParaRPr>
          </a:p>
          <a:p>
            <a:endParaRPr lang="en-GB" sz="1000" dirty="0">
              <a:latin typeface="Calibri" panose="020F0502020204030204" pitchFamily="34" charset="0"/>
              <a:cs typeface="Calibri" panose="020F0502020204030204" pitchFamily="34" charset="0"/>
            </a:endParaRPr>
          </a:p>
          <a:p>
            <a:endParaRPr lang="en-GB" sz="1000" dirty="0">
              <a:latin typeface="Calibri" panose="020F0502020204030204" pitchFamily="34" charset="0"/>
              <a:cs typeface="Calibri" panose="020F0502020204030204" pitchFamily="34" charset="0"/>
            </a:endParaRPr>
          </a:p>
          <a:p>
            <a:endParaRPr lang="en-GB" sz="1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D9D9443-4446-4ECE-8B81-95FAFA4C3F45}"/>
              </a:ext>
            </a:extLst>
          </p:cNvPr>
          <p:cNvPicPr>
            <a:picLocks noChangeAspect="1"/>
          </p:cNvPicPr>
          <p:nvPr userDrawn="1"/>
        </p:nvPicPr>
        <p:blipFill>
          <a:blip r:embed="rId9"/>
          <a:stretch>
            <a:fillRect/>
          </a:stretch>
        </p:blipFill>
        <p:spPr>
          <a:xfrm>
            <a:off x="5416482" y="6073738"/>
            <a:ext cx="1039558" cy="554462"/>
          </a:xfrm>
          <a:prstGeom prst="rect">
            <a:avLst/>
          </a:prstGeom>
        </p:spPr>
      </p:pic>
      <p:pic>
        <p:nvPicPr>
          <p:cNvPr id="6" name="Picture 5">
            <a:extLst>
              <a:ext uri="{FF2B5EF4-FFF2-40B4-BE49-F238E27FC236}">
                <a16:creationId xmlns:a16="http://schemas.microsoft.com/office/drawing/2014/main" id="{2EA1FAE7-46B8-4408-BB63-23B6CA821067}"/>
              </a:ext>
            </a:extLst>
          </p:cNvPr>
          <p:cNvPicPr>
            <a:picLocks noChangeAspect="1"/>
          </p:cNvPicPr>
          <p:nvPr userDrawn="1"/>
        </p:nvPicPr>
        <p:blipFill>
          <a:blip r:embed="rId10"/>
          <a:stretch>
            <a:fillRect/>
          </a:stretch>
        </p:blipFill>
        <p:spPr>
          <a:xfrm>
            <a:off x="10534580" y="6221317"/>
            <a:ext cx="1203960" cy="384048"/>
          </a:xfrm>
          <a:prstGeom prst="rect">
            <a:avLst/>
          </a:prstGeom>
        </p:spPr>
      </p:pic>
    </p:spTree>
    <p:extLst>
      <p:ext uri="{BB962C8B-B14F-4D97-AF65-F5344CB8AC3E}">
        <p14:creationId xmlns:p14="http://schemas.microsoft.com/office/powerpoint/2010/main" val="28155670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6" r:id="rId3"/>
    <p:sldLayoutId id="2147483679" r:id="rId4"/>
    <p:sldLayoutId id="2147483663" r:id="rId5"/>
    <p:sldLayoutId id="2147483674" r:id="rId6"/>
  </p:sldLayoutIdLst>
  <p:timing>
    <p:tnLst>
      <p:par>
        <p:cTn id="1" dur="indefinite" restart="never" nodeType="tmRoot"/>
      </p:par>
    </p:tnLst>
  </p:timing>
  <p:hf sldNum="0" hdr="0" ftr="0" dt="0"/>
  <p:txStyles>
    <p:titleStyle>
      <a:lvl1pPr algn="l" defTabSz="342900" rtl="0" eaLnBrk="1" latinLnBrk="0" hangingPunct="1">
        <a:spcBef>
          <a:spcPct val="0"/>
        </a:spcBef>
        <a:buNone/>
        <a:defRPr sz="3600" kern="1200">
          <a:solidFill>
            <a:srgbClr val="027F81"/>
          </a:solidFill>
          <a:latin typeface="Calibri" panose="020F0502020204030204" pitchFamily="34" charset="0"/>
          <a:ea typeface="+mj-ea"/>
          <a:cs typeface="Calibri" panose="020F0502020204030204" pitchFamily="34" charset="0"/>
        </a:defRPr>
      </a:lvl1pPr>
    </p:titleStyle>
    <p:bodyStyle>
      <a:lvl1pPr marL="342900" indent="-342900" algn="l" defTabSz="342900" rtl="0" eaLnBrk="1" latinLnBrk="0" hangingPunct="1">
        <a:spcBef>
          <a:spcPct val="20000"/>
        </a:spcBef>
        <a:buClr>
          <a:srgbClr val="027F81"/>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342900" algn="l" defTabSz="342900" rtl="0" eaLnBrk="1" latinLnBrk="0" hangingPunct="1">
        <a:spcBef>
          <a:spcPct val="20000"/>
        </a:spcBef>
        <a:buClr>
          <a:schemeClr val="accent3"/>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342900" rtl="0" eaLnBrk="1" latinLnBrk="0" hangingPunct="1">
        <a:spcBef>
          <a:spcPct val="20000"/>
        </a:spcBef>
        <a:buClr>
          <a:srgbClr val="027F81"/>
        </a:buClr>
        <a:buSzPct val="100000"/>
        <a:buFont typeface="Wingdings" charset="2"/>
        <a:buChar char="§"/>
        <a:defRPr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342900" rtl="0" eaLnBrk="1" latinLnBrk="0" hangingPunct="1">
        <a:spcBef>
          <a:spcPct val="20000"/>
        </a:spcBef>
        <a:buClr>
          <a:srgbClr val="027F81"/>
        </a:buClr>
        <a:buSzPct val="100000"/>
        <a:buFont typeface="Courier New"/>
        <a:buChar char="o"/>
        <a:defRPr sz="1600" kern="1200">
          <a:solidFill>
            <a:schemeClr val="tx1"/>
          </a:solidFill>
          <a:latin typeface="Calibri" panose="020F0502020204030204" pitchFamily="34" charset="0"/>
          <a:ea typeface="+mn-ea"/>
          <a:cs typeface="Calibri" panose="020F0502020204030204" pitchFamily="34" charset="0"/>
        </a:defRPr>
      </a:lvl4pPr>
      <a:lvl5pPr marL="1543050" indent="-171450" algn="l" defTabSz="342900" rtl="0" eaLnBrk="1" latinLnBrk="0" hangingPunct="1">
        <a:spcBef>
          <a:spcPct val="20000"/>
        </a:spcBef>
        <a:buClr>
          <a:schemeClr val="accent3"/>
        </a:buClr>
        <a:buSzPct val="100000"/>
        <a:buFont typeface="Lucida Grande"/>
        <a:buChar char="-"/>
        <a:defRPr sz="1400" kern="1200">
          <a:solidFill>
            <a:schemeClr val="tx1"/>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s://www.theguardian.com/commentisfree/2020/dec/02/cutting-uk-overseas-aid-pandemics-pathogens-zoonotic-covid-ebola-sar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bond.org.uk/news/2016/08/post-brexit-aid-policy-what-is-aid-for-trade-and-what-is-it-not"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gdev.org/page/does-imfconstrain-health-spending-poor-countries-evidence-and-agenda-ac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halshs.archives-ouvertes.fr/halshs-01374496/document" TargetMode="External"/><Relationship Id="rId5" Type="http://schemas.openxmlformats.org/officeDocument/2006/relationships/hyperlink" Target="https://core.ac.uk/download/pdf/6262879.pdf" TargetMode="External"/><Relationship Id="rId4" Type="http://schemas.openxmlformats.org/officeDocument/2006/relationships/hyperlink" Target="https://doi.org/10.1002/pad.423014010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692696"/>
            <a:ext cx="7056783" cy="2736304"/>
          </a:xfrm>
        </p:spPr>
        <p:txBody>
          <a:bodyPr>
            <a:normAutofit/>
          </a:bodyPr>
          <a:lstStyle/>
          <a:p>
            <a:r>
              <a:rPr lang="en-GB" dirty="0" smtClean="0"/>
              <a:t>Markets and Global Value Chains</a:t>
            </a:r>
            <a:endParaRPr lang="en-GB" sz="3600" dirty="0"/>
          </a:p>
        </p:txBody>
      </p:sp>
      <p:sp>
        <p:nvSpPr>
          <p:cNvPr id="3" name="Text Placeholder 2"/>
          <p:cNvSpPr>
            <a:spLocks noGrp="1"/>
          </p:cNvSpPr>
          <p:nvPr>
            <p:ph type="body" sz="quarter" idx="14"/>
          </p:nvPr>
        </p:nvSpPr>
        <p:spPr>
          <a:xfrm>
            <a:off x="335361" y="3140968"/>
            <a:ext cx="5616623" cy="2232248"/>
          </a:xfrm>
        </p:spPr>
        <p:txBody>
          <a:bodyPr>
            <a:normAutofit/>
          </a:bodyPr>
          <a:lstStyle/>
          <a:p>
            <a:r>
              <a:rPr lang="en-GB" dirty="0" err="1" smtClean="0"/>
              <a:t>Dr.</a:t>
            </a:r>
            <a:r>
              <a:rPr lang="en-GB" dirty="0" smtClean="0"/>
              <a:t> Mehroosh Tak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80" y="-27384"/>
            <a:ext cx="3575720" cy="5366961"/>
          </a:xfrm>
          <a:prstGeom prst="rect">
            <a:avLst/>
          </a:prstGeom>
        </p:spPr>
      </p:pic>
    </p:spTree>
    <p:extLst>
      <p:ext uri="{BB962C8B-B14F-4D97-AF65-F5344CB8AC3E}">
        <p14:creationId xmlns:p14="http://schemas.microsoft.com/office/powerpoint/2010/main" val="988453671"/>
      </p:ext>
    </p:extLst>
  </p:cSld>
  <p:clrMapOvr>
    <a:masterClrMapping/>
  </p:clrMapOvr>
  <mc:AlternateContent xmlns:mc="http://schemas.openxmlformats.org/markup-compatibility/2006" xmlns:p14="http://schemas.microsoft.com/office/powerpoint/2010/main">
    <mc:Choice Requires="p14">
      <p:transition spd="slow" p14:dur="2000" advTm="7654"/>
    </mc:Choice>
    <mc:Fallback xmlns="">
      <p:transition spd="slow" advTm="76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99" y="1844824"/>
            <a:ext cx="10801201" cy="3600400"/>
          </a:xfrm>
        </p:spPr>
        <p:txBody>
          <a:bodyPr>
            <a:normAutofit/>
          </a:bodyPr>
          <a:lstStyle/>
          <a:p>
            <a:r>
              <a:rPr lang="en-GB" sz="5400" dirty="0" smtClean="0"/>
              <a:t>International Aid</a:t>
            </a:r>
            <a:r>
              <a:rPr lang="en-GB" sz="5400" dirty="0"/>
              <a:t/>
            </a:r>
            <a:br>
              <a:rPr lang="en-GB" sz="5400" dirty="0"/>
            </a:br>
            <a:r>
              <a:rPr lang="en-GB" sz="2800" dirty="0" smtClean="0"/>
              <a:t>Did International Monetary Fund (IMF) </a:t>
            </a:r>
            <a:r>
              <a:rPr lang="en-GB" sz="2800" dirty="0"/>
              <a:t>contribute to the Ebola crisis</a:t>
            </a:r>
            <a:r>
              <a:rPr lang="en-GB" sz="2800" dirty="0" smtClean="0"/>
              <a:t>?</a:t>
            </a:r>
            <a:br>
              <a:rPr lang="en-GB" sz="2800" dirty="0" smtClean="0"/>
            </a:br>
            <a:r>
              <a:rPr lang="en-GB" sz="2800" dirty="0" smtClean="0"/>
              <a:t>Why does the World Bank invest in private Indian poultry firms?</a:t>
            </a:r>
            <a:br>
              <a:rPr lang="en-GB" sz="2800" dirty="0" smtClean="0"/>
            </a:br>
            <a:r>
              <a:rPr lang="en-GB" sz="2800" dirty="0" smtClean="0"/>
              <a:t>How knowledgeable is Bill Gates about development policy?</a:t>
            </a:r>
            <a:endParaRPr lang="en-GB" dirty="0"/>
          </a:p>
        </p:txBody>
      </p:sp>
    </p:spTree>
    <p:extLst>
      <p:ext uri="{BB962C8B-B14F-4D97-AF65-F5344CB8AC3E}">
        <p14:creationId xmlns:p14="http://schemas.microsoft.com/office/powerpoint/2010/main" val="3423060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International Financial </a:t>
            </a:r>
            <a:r>
              <a:rPr lang="en-GB" dirty="0"/>
              <a:t>I</a:t>
            </a:r>
            <a:r>
              <a:rPr lang="en-GB" dirty="0" smtClean="0"/>
              <a:t>nstitutions (IFIs)</a:t>
            </a:r>
            <a:endParaRPr lang="en-GB" dirty="0"/>
          </a:p>
        </p:txBody>
      </p:sp>
      <p:pic>
        <p:nvPicPr>
          <p:cNvPr id="1026" name="Picture 2" descr="https://ars.els-cdn.com/content/image/1-s2.0-S0277953616306876-gr1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043" y="44624"/>
            <a:ext cx="3745957" cy="35535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263352" y="1454509"/>
            <a:ext cx="7632848" cy="5214851"/>
          </a:xfrm>
          <a:solidFill>
            <a:schemeClr val="bg1"/>
          </a:solidFill>
        </p:spPr>
        <p:txBody>
          <a:bodyPr>
            <a:normAutofit fontScale="77500" lnSpcReduction="20000"/>
          </a:bodyPr>
          <a:lstStyle/>
          <a:p>
            <a:r>
              <a:rPr lang="en-GB" dirty="0" smtClean="0"/>
              <a:t>International Monetary Fund (IMF)’s “</a:t>
            </a:r>
            <a:r>
              <a:rPr lang="en-GB" dirty="0" err="1" smtClean="0"/>
              <a:t>conditionalities</a:t>
            </a:r>
            <a:r>
              <a:rPr lang="en-GB" dirty="0"/>
              <a:t>” </a:t>
            </a:r>
          </a:p>
          <a:p>
            <a:pPr lvl="1"/>
            <a:r>
              <a:rPr lang="en-GB" dirty="0" smtClean="0"/>
              <a:t>Prioritisation of short-term </a:t>
            </a:r>
            <a:r>
              <a:rPr lang="en-GB" dirty="0"/>
              <a:t>economic objectives over investment in </a:t>
            </a:r>
            <a:r>
              <a:rPr lang="en-GB" dirty="0" smtClean="0"/>
              <a:t>welfare such as health and </a:t>
            </a:r>
            <a:r>
              <a:rPr lang="en-GB" dirty="0"/>
              <a:t>education (</a:t>
            </a:r>
            <a:r>
              <a:rPr lang="en-GB" dirty="0" err="1"/>
              <a:t>Stuckler</a:t>
            </a:r>
            <a:r>
              <a:rPr lang="en-GB" dirty="0"/>
              <a:t> D, </a:t>
            </a:r>
            <a:r>
              <a:rPr lang="en-GB" dirty="0" err="1"/>
              <a:t>Basu</a:t>
            </a:r>
            <a:r>
              <a:rPr lang="en-GB" dirty="0"/>
              <a:t> S. 2009, </a:t>
            </a:r>
            <a:r>
              <a:rPr lang="en-GB" dirty="0" smtClean="0"/>
              <a:t>Goldsborough 2007) or poverty reduction</a:t>
            </a:r>
          </a:p>
          <a:p>
            <a:pPr lvl="1"/>
            <a:r>
              <a:rPr lang="en-GB" dirty="0"/>
              <a:t>Washington </a:t>
            </a:r>
            <a:r>
              <a:rPr lang="en-GB" dirty="0" smtClean="0"/>
              <a:t>Consensus: IMF </a:t>
            </a:r>
            <a:r>
              <a:rPr lang="en-GB" dirty="0" smtClean="0"/>
              <a:t>and the World Bank have implemented multiple rounds of economic and debt reforms since the global economics crisis of </a:t>
            </a:r>
            <a:r>
              <a:rPr lang="en-GB" dirty="0" smtClean="0"/>
              <a:t>1930s</a:t>
            </a:r>
            <a:endParaRPr lang="en-GB" dirty="0" smtClean="0"/>
          </a:p>
          <a:p>
            <a:pPr lvl="2"/>
            <a:r>
              <a:rPr lang="en-GB" dirty="0" smtClean="0"/>
              <a:t>Structural Adjustment Programmes </a:t>
            </a:r>
            <a:r>
              <a:rPr lang="en-GB" dirty="0"/>
              <a:t>(SAPs) of the 1990s </a:t>
            </a:r>
            <a:r>
              <a:rPr lang="en-GB" dirty="0" smtClean="0"/>
              <a:t>– reducing government </a:t>
            </a:r>
            <a:r>
              <a:rPr lang="en-GB" dirty="0"/>
              <a:t>spending, </a:t>
            </a:r>
            <a:r>
              <a:rPr lang="en-GB" dirty="0" smtClean="0"/>
              <a:t>prioritisation of </a:t>
            </a:r>
            <a:r>
              <a:rPr lang="en-GB" dirty="0"/>
              <a:t>debt service, and bolstering of foreign exchange </a:t>
            </a:r>
            <a:r>
              <a:rPr lang="en-GB" dirty="0" smtClean="0"/>
              <a:t>reserves – relying of trickle down effect – Case of India </a:t>
            </a:r>
          </a:p>
          <a:p>
            <a:pPr lvl="2"/>
            <a:r>
              <a:rPr lang="en-GB" dirty="0" smtClean="0"/>
              <a:t>Poverty Reduction Strategy Papers (PRSPs) – Case of South Africa</a:t>
            </a:r>
          </a:p>
          <a:p>
            <a:pPr lvl="2"/>
            <a:r>
              <a:rPr lang="en-GB" dirty="0" smtClean="0"/>
              <a:t>Good Governance Agenda – to reduce “corruption”  </a:t>
            </a:r>
          </a:p>
          <a:p>
            <a:pPr lvl="2"/>
            <a:r>
              <a:rPr lang="en-GB" dirty="0" smtClean="0"/>
              <a:t>Caps </a:t>
            </a:r>
            <a:r>
              <a:rPr lang="en-GB" dirty="0"/>
              <a:t>on the public-sector wage </a:t>
            </a:r>
            <a:r>
              <a:rPr lang="en-GB" dirty="0" smtClean="0"/>
              <a:t>bill – for public health sector workers and other </a:t>
            </a:r>
            <a:r>
              <a:rPr lang="en-GB" dirty="0"/>
              <a:t>civil servants - emigration of health </a:t>
            </a:r>
            <a:r>
              <a:rPr lang="en-GB" dirty="0" smtClean="0"/>
              <a:t>personnel (McColl, 2008)</a:t>
            </a:r>
          </a:p>
        </p:txBody>
      </p:sp>
      <p:sp>
        <p:nvSpPr>
          <p:cNvPr id="4" name="TextBox 3"/>
          <p:cNvSpPr txBox="1"/>
          <p:nvPr/>
        </p:nvSpPr>
        <p:spPr>
          <a:xfrm>
            <a:off x="8837587" y="4061934"/>
            <a:ext cx="3168352" cy="2554545"/>
          </a:xfrm>
          <a:prstGeom prst="rect">
            <a:avLst/>
          </a:prstGeom>
          <a:solidFill>
            <a:schemeClr val="bg1"/>
          </a:solidFill>
        </p:spPr>
        <p:txBody>
          <a:bodyPr wrap="square" rtlCol="0">
            <a:spAutoFit/>
          </a:bodyPr>
          <a:lstStyle/>
          <a:p>
            <a:r>
              <a:rPr lang="en-GB" sz="1600" dirty="0"/>
              <a:t>“Each additional binding IMF policy reform reduces government health expenditure per capita by 0.248 percent (95% CI −0.435 to −0.060). Overall, our findings suggest that IMF conditionality impedes progress toward the attainment of universal health coverage.” </a:t>
            </a:r>
            <a:r>
              <a:rPr lang="en-GB" sz="1600" dirty="0" smtClean="0"/>
              <a:t>(Stubbs et al, 2017)</a:t>
            </a:r>
            <a:endParaRPr lang="en-GB" sz="1600" dirty="0"/>
          </a:p>
        </p:txBody>
      </p:sp>
    </p:spTree>
    <p:extLst>
      <p:ext uri="{BB962C8B-B14F-4D97-AF65-F5344CB8AC3E}">
        <p14:creationId xmlns:p14="http://schemas.microsoft.com/office/powerpoint/2010/main" val="39005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SAPs and Veterinary Services</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454509"/>
            <a:ext cx="10886999" cy="4422763"/>
          </a:xfrm>
        </p:spPr>
        <p:txBody>
          <a:bodyPr>
            <a:normAutofit fontScale="85000" lnSpcReduction="20000"/>
          </a:bodyPr>
          <a:lstStyle/>
          <a:p>
            <a:r>
              <a:rPr lang="en-GB" dirty="0" smtClean="0"/>
              <a:t>Ghana 1980s (</a:t>
            </a:r>
            <a:r>
              <a:rPr lang="en-GB" dirty="0" err="1"/>
              <a:t>Amankwah</a:t>
            </a:r>
            <a:r>
              <a:rPr lang="en-GB" dirty="0"/>
              <a:t> et al, 2014)</a:t>
            </a:r>
          </a:p>
          <a:p>
            <a:pPr lvl="1"/>
            <a:r>
              <a:rPr lang="en-GB" dirty="0" smtClean="0"/>
              <a:t>SAPs were </a:t>
            </a:r>
            <a:r>
              <a:rPr lang="en-GB" dirty="0"/>
              <a:t>accompanied by </a:t>
            </a:r>
            <a:r>
              <a:rPr lang="en-GB" dirty="0" smtClean="0"/>
              <a:t>reductions financial </a:t>
            </a:r>
            <a:r>
              <a:rPr lang="en-GB" dirty="0"/>
              <a:t>and human resources to public veterinary </a:t>
            </a:r>
            <a:r>
              <a:rPr lang="en-GB" dirty="0" smtClean="0"/>
              <a:t>services, fragmenting </a:t>
            </a:r>
            <a:r>
              <a:rPr lang="en-GB" dirty="0"/>
              <a:t>service </a:t>
            </a:r>
            <a:r>
              <a:rPr lang="en-GB" dirty="0" smtClean="0"/>
              <a:t>supply of prevention, clinical services, </a:t>
            </a:r>
            <a:r>
              <a:rPr lang="en-GB" dirty="0"/>
              <a:t>provision of drugs, vaccines, </a:t>
            </a:r>
            <a:r>
              <a:rPr lang="en-GB" dirty="0" err="1" smtClean="0"/>
              <a:t>etc</a:t>
            </a:r>
            <a:r>
              <a:rPr lang="en-GB" dirty="0" smtClean="0"/>
              <a:t> and </a:t>
            </a:r>
            <a:r>
              <a:rPr lang="en-GB" dirty="0"/>
              <a:t>human health </a:t>
            </a:r>
            <a:r>
              <a:rPr lang="en-GB" dirty="0" smtClean="0"/>
              <a:t>protection</a:t>
            </a:r>
          </a:p>
          <a:p>
            <a:pPr lvl="1"/>
            <a:r>
              <a:rPr lang="en-GB" dirty="0" smtClean="0"/>
              <a:t>Preferential </a:t>
            </a:r>
            <a:r>
              <a:rPr lang="en-GB" dirty="0"/>
              <a:t>service to progressive (or wealthy) </a:t>
            </a:r>
            <a:r>
              <a:rPr lang="en-GB" dirty="0" smtClean="0"/>
              <a:t>farmers</a:t>
            </a:r>
          </a:p>
          <a:p>
            <a:pPr lvl="1"/>
            <a:r>
              <a:rPr lang="en-GB" dirty="0" smtClean="0"/>
              <a:t>Non-adherence </a:t>
            </a:r>
            <a:r>
              <a:rPr lang="en-GB" dirty="0"/>
              <a:t>to international protocols for livestock health </a:t>
            </a:r>
            <a:r>
              <a:rPr lang="en-GB" dirty="0" smtClean="0"/>
              <a:t>reporting</a:t>
            </a:r>
          </a:p>
          <a:p>
            <a:r>
              <a:rPr lang="en-GB" sz="3200" dirty="0" smtClean="0"/>
              <a:t>Cameroon late 1980s (</a:t>
            </a:r>
            <a:r>
              <a:rPr lang="en-GB" sz="3200" dirty="0" err="1" smtClean="0"/>
              <a:t>Gros</a:t>
            </a:r>
            <a:r>
              <a:rPr lang="en-GB" sz="3200" dirty="0" smtClean="0"/>
              <a:t> 1994)</a:t>
            </a:r>
          </a:p>
          <a:p>
            <a:pPr lvl="1"/>
            <a:r>
              <a:rPr lang="en-GB" sz="3000" dirty="0" smtClean="0"/>
              <a:t>Privatisation against the will of the national </a:t>
            </a:r>
            <a:r>
              <a:rPr lang="en-GB" sz="3000" dirty="0" err="1" smtClean="0"/>
              <a:t>govt</a:t>
            </a:r>
            <a:endParaRPr lang="en-GB" sz="3000" dirty="0" smtClean="0"/>
          </a:p>
          <a:p>
            <a:pPr lvl="1"/>
            <a:r>
              <a:rPr lang="en-GB" sz="3000" dirty="0" smtClean="0"/>
              <a:t>Reduction in poorer farmers seeking </a:t>
            </a:r>
            <a:r>
              <a:rPr lang="en-GB" sz="3000" dirty="0"/>
              <a:t>vaccination </a:t>
            </a:r>
            <a:r>
              <a:rPr lang="en-GB" sz="3000" dirty="0" smtClean="0"/>
              <a:t>services due to additional costs</a:t>
            </a:r>
          </a:p>
          <a:p>
            <a:pPr lvl="1"/>
            <a:r>
              <a:rPr lang="en-GB" sz="3000" dirty="0" smtClean="0"/>
              <a:t>No negative impact on large farmers to pay out of </a:t>
            </a:r>
            <a:r>
              <a:rPr lang="en-GB" sz="3000" dirty="0" smtClean="0"/>
              <a:t>pocket</a:t>
            </a:r>
            <a:endParaRPr lang="en-GB" sz="3000" dirty="0" smtClean="0"/>
          </a:p>
        </p:txBody>
      </p:sp>
    </p:spTree>
    <p:extLst>
      <p:ext uri="{BB962C8B-B14F-4D97-AF65-F5344CB8AC3E}">
        <p14:creationId xmlns:p14="http://schemas.microsoft.com/office/powerpoint/2010/main" val="138034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IMF and Ebola</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454509"/>
            <a:ext cx="10886999" cy="4422763"/>
          </a:xfrm>
        </p:spPr>
        <p:txBody>
          <a:bodyPr>
            <a:normAutofit lnSpcReduction="10000"/>
          </a:bodyPr>
          <a:lstStyle/>
          <a:p>
            <a:r>
              <a:rPr lang="en-GB" dirty="0" smtClean="0"/>
              <a:t>Case of </a:t>
            </a:r>
            <a:r>
              <a:rPr lang="it-IT" dirty="0" smtClean="0"/>
              <a:t>Sierra </a:t>
            </a:r>
            <a:r>
              <a:rPr lang="it-IT" dirty="0"/>
              <a:t>Leone, Guinea, and </a:t>
            </a:r>
            <a:r>
              <a:rPr lang="it-IT" dirty="0" smtClean="0"/>
              <a:t>Liberia (</a:t>
            </a:r>
            <a:r>
              <a:rPr lang="en-GB" dirty="0" err="1" smtClean="0"/>
              <a:t>Kentikelenis</a:t>
            </a:r>
            <a:r>
              <a:rPr lang="en-GB" dirty="0" smtClean="0"/>
              <a:t> et al, 2014)</a:t>
            </a:r>
            <a:endParaRPr lang="en-GB" dirty="0"/>
          </a:p>
          <a:p>
            <a:pPr lvl="1"/>
            <a:r>
              <a:rPr lang="en-GB" dirty="0" smtClean="0"/>
              <a:t>Sierra Leone: Between 1995 and </a:t>
            </a:r>
            <a:r>
              <a:rPr lang="en-GB" dirty="0"/>
              <a:t>1996, the IMF required the retrenchment of 28% </a:t>
            </a:r>
            <a:r>
              <a:rPr lang="en-GB" dirty="0" smtClean="0"/>
              <a:t>of government employees, and </a:t>
            </a:r>
            <a:r>
              <a:rPr lang="en-GB" dirty="0"/>
              <a:t>limits on wage </a:t>
            </a:r>
            <a:r>
              <a:rPr lang="en-GB" dirty="0" smtClean="0"/>
              <a:t>spending continued into the 2000s</a:t>
            </a:r>
          </a:p>
          <a:p>
            <a:pPr lvl="1"/>
            <a:r>
              <a:rPr lang="en-GB" dirty="0" smtClean="0"/>
              <a:t>Just before Ebola outbreak in 2013, 3 countries has achieved the IMF’s macroeconomic </a:t>
            </a:r>
            <a:r>
              <a:rPr lang="en-GB" dirty="0"/>
              <a:t>policy prescriptions, </a:t>
            </a:r>
            <a:r>
              <a:rPr lang="en-GB" dirty="0" smtClean="0"/>
              <a:t>but failed </a:t>
            </a:r>
            <a:r>
              <a:rPr lang="en-GB" dirty="0"/>
              <a:t>to </a:t>
            </a:r>
            <a:r>
              <a:rPr lang="en-GB" dirty="0" smtClean="0"/>
              <a:t>meet targets </a:t>
            </a:r>
            <a:r>
              <a:rPr lang="en-GB" dirty="0"/>
              <a:t>for social </a:t>
            </a:r>
            <a:r>
              <a:rPr lang="en-GB" dirty="0" smtClean="0"/>
              <a:t>spending due to strapped public purses</a:t>
            </a:r>
          </a:p>
          <a:p>
            <a:pPr lvl="1"/>
            <a:r>
              <a:rPr lang="en-GB" dirty="0" smtClean="0"/>
              <a:t>Good governance agenda in Guinea: in 2000s </a:t>
            </a:r>
            <a:r>
              <a:rPr lang="en-GB" dirty="0"/>
              <a:t>IMF promoted </a:t>
            </a:r>
            <a:r>
              <a:rPr lang="en-GB" dirty="0" smtClean="0"/>
              <a:t>fiscal </a:t>
            </a:r>
            <a:r>
              <a:rPr lang="en-GB" dirty="0"/>
              <a:t>and </a:t>
            </a:r>
            <a:r>
              <a:rPr lang="en-GB" dirty="0" smtClean="0"/>
              <a:t>administrative decentralisation of </a:t>
            </a:r>
            <a:r>
              <a:rPr lang="en-GB" dirty="0"/>
              <a:t>health-care </a:t>
            </a:r>
            <a:r>
              <a:rPr lang="en-GB" dirty="0" smtClean="0"/>
              <a:t>systems</a:t>
            </a:r>
          </a:p>
          <a:p>
            <a:pPr lvl="2"/>
            <a:r>
              <a:rPr lang="en-GB" dirty="0"/>
              <a:t>IMF staff noted </a:t>
            </a:r>
            <a:r>
              <a:rPr lang="en-GB" dirty="0" smtClean="0"/>
              <a:t>that the </a:t>
            </a:r>
            <a:r>
              <a:rPr lang="en-GB" dirty="0"/>
              <a:t>quality of health-service delivery had </a:t>
            </a:r>
            <a:r>
              <a:rPr lang="en-GB" dirty="0" smtClean="0"/>
              <a:t>deteriorated</a:t>
            </a:r>
          </a:p>
        </p:txBody>
      </p:sp>
    </p:spTree>
    <p:extLst>
      <p:ext uri="{BB962C8B-B14F-4D97-AF65-F5344CB8AC3E}">
        <p14:creationId xmlns:p14="http://schemas.microsoft.com/office/powerpoint/2010/main" val="148444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World Bank and Covid-19</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454509"/>
            <a:ext cx="10886999" cy="4422763"/>
          </a:xfrm>
        </p:spPr>
        <p:txBody>
          <a:bodyPr>
            <a:normAutofit/>
          </a:bodyPr>
          <a:lstStyle/>
          <a:p>
            <a:r>
              <a:rPr lang="en-GB" dirty="0" smtClean="0"/>
              <a:t>Bank </a:t>
            </a:r>
            <a:r>
              <a:rPr lang="en-GB" dirty="0"/>
              <a:t>has announced a $14 billion package of fast-track assistance, and </a:t>
            </a:r>
            <a:r>
              <a:rPr lang="en-GB" dirty="0" smtClean="0"/>
              <a:t>aims to </a:t>
            </a:r>
            <a:r>
              <a:rPr lang="en-GB" dirty="0"/>
              <a:t>deploy up </a:t>
            </a:r>
            <a:r>
              <a:rPr lang="en-GB" dirty="0" smtClean="0"/>
              <a:t>a further $</a:t>
            </a:r>
            <a:r>
              <a:rPr lang="en-GB" dirty="0"/>
              <a:t>160 </a:t>
            </a:r>
            <a:r>
              <a:rPr lang="en-GB" dirty="0" smtClean="0"/>
              <a:t>billion</a:t>
            </a:r>
          </a:p>
          <a:p>
            <a:r>
              <a:rPr lang="en-GB" dirty="0" smtClean="0"/>
              <a:t>Instead of using </a:t>
            </a:r>
            <a:r>
              <a:rPr lang="en-GB" dirty="0"/>
              <a:t>its Health, Nutrition, and Population Division, with its expertise in health, </a:t>
            </a:r>
            <a:r>
              <a:rPr lang="en-GB" dirty="0" smtClean="0"/>
              <a:t>$8b of the $14billion will be channelled </a:t>
            </a:r>
            <a:r>
              <a:rPr lang="en-GB" dirty="0"/>
              <a:t>through </a:t>
            </a:r>
            <a:r>
              <a:rPr lang="en-GB" dirty="0" smtClean="0"/>
              <a:t>the </a:t>
            </a:r>
            <a:r>
              <a:rPr lang="en-GB" dirty="0"/>
              <a:t>International Finance Corporation, the Bank's private sector financing </a:t>
            </a:r>
            <a:r>
              <a:rPr lang="en-GB" dirty="0" smtClean="0"/>
              <a:t>arm</a:t>
            </a:r>
          </a:p>
          <a:p>
            <a:pPr marL="0" indent="0">
              <a:buNone/>
            </a:pPr>
            <a:endParaRPr lang="en-GB" dirty="0" smtClean="0"/>
          </a:p>
          <a:p>
            <a:pPr marL="0" indent="0">
              <a:buNone/>
            </a:pPr>
            <a:r>
              <a:rPr lang="en-GB" sz="1200" dirty="0" smtClean="0"/>
              <a:t>Source</a:t>
            </a:r>
            <a:r>
              <a:rPr lang="en-GB" sz="1200" dirty="0"/>
              <a:t>: </a:t>
            </a:r>
            <a:r>
              <a:rPr lang="en-GB" sz="1200" dirty="0" smtClean="0"/>
              <a:t>World </a:t>
            </a:r>
            <a:r>
              <a:rPr lang="en-GB" sz="1200" dirty="0"/>
              <a:t>Bank Group launches first operations for COVID-19 (coronavirus) emergency health support, strengthening developing country responses</a:t>
            </a:r>
            <a:r>
              <a:rPr lang="en-GB" sz="1200" dirty="0" smtClean="0"/>
              <a:t>. https</a:t>
            </a:r>
            <a:r>
              <a:rPr lang="en-GB" sz="1200" dirty="0"/>
              <a:t>://www.worldbank.org/en/news/press-release/2020/04/02/world-bank-group-launches-first-operations-for-covid-19-coronavirus-emergency-health-support-strengthening-developing-country-responses</a:t>
            </a:r>
          </a:p>
        </p:txBody>
      </p:sp>
    </p:spTree>
    <p:extLst>
      <p:ext uri="{BB962C8B-B14F-4D97-AF65-F5344CB8AC3E}">
        <p14:creationId xmlns:p14="http://schemas.microsoft.com/office/powerpoint/2010/main" val="55370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5708" y="6112363"/>
            <a:ext cx="1764197" cy="577081"/>
          </a:xfrm>
          <a:prstGeom prst="rect">
            <a:avLst/>
          </a:prstGeom>
          <a:solidFill>
            <a:schemeClr val="bg1"/>
          </a:solidFill>
        </p:spPr>
        <p:txBody>
          <a:bodyPr wrap="square" rtlCol="0">
            <a:spAutoFit/>
          </a:bodyPr>
          <a:lstStyle/>
          <a:p>
            <a:r>
              <a:rPr lang="en-GB" sz="700" dirty="0" smtClean="0"/>
              <a:t>Sources</a:t>
            </a:r>
            <a:r>
              <a:rPr lang="en-GB" sz="700" dirty="0"/>
              <a:t>: </a:t>
            </a:r>
            <a:r>
              <a:rPr lang="en-GB" sz="700" dirty="0" err="1"/>
              <a:t>Wasley</a:t>
            </a:r>
            <a:r>
              <a:rPr lang="en-GB" sz="700" dirty="0"/>
              <a:t> and Heal, </a:t>
            </a:r>
            <a:r>
              <a:rPr lang="en-GB" sz="700" dirty="0" smtClean="0"/>
              <a:t>2020</a:t>
            </a:r>
          </a:p>
          <a:p>
            <a:endParaRPr lang="en-GB" sz="700" dirty="0"/>
          </a:p>
          <a:p>
            <a:endParaRPr lang="en-GB" sz="700" dirty="0" smtClean="0"/>
          </a:p>
          <a:p>
            <a:endParaRPr lang="en-GB" sz="1050" dirty="0"/>
          </a:p>
        </p:txBody>
      </p:sp>
      <p:pic>
        <p:nvPicPr>
          <p:cNvPr id="3" name="Picture 2"/>
          <p:cNvPicPr>
            <a:picLocks noChangeAspect="1"/>
          </p:cNvPicPr>
          <p:nvPr/>
        </p:nvPicPr>
        <p:blipFill>
          <a:blip r:embed="rId3"/>
          <a:stretch>
            <a:fillRect/>
          </a:stretch>
        </p:blipFill>
        <p:spPr>
          <a:xfrm>
            <a:off x="0" y="0"/>
            <a:ext cx="6744072" cy="6771757"/>
          </a:xfrm>
          <a:prstGeom prst="rect">
            <a:avLst/>
          </a:prstGeom>
        </p:spPr>
      </p:pic>
      <p:sp>
        <p:nvSpPr>
          <p:cNvPr id="1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600056" y="692697"/>
            <a:ext cx="5544615" cy="4536504"/>
          </a:xfrm>
        </p:spPr>
        <p:txBody>
          <a:bodyPr>
            <a:noAutofit/>
          </a:bodyPr>
          <a:lstStyle/>
          <a:p>
            <a:r>
              <a:rPr lang="en-GB" sz="2400" dirty="0" smtClean="0"/>
              <a:t>The </a:t>
            </a:r>
            <a:r>
              <a:rPr lang="en-GB" sz="2400" dirty="0"/>
              <a:t>dairy sector was the biggest recipient of IFC and EBRD funding, with processing companies and farms receiving more than $</a:t>
            </a:r>
            <a:r>
              <a:rPr lang="en-GB" sz="2400" dirty="0" smtClean="0"/>
              <a:t>1bn </a:t>
            </a:r>
          </a:p>
          <a:p>
            <a:r>
              <a:rPr lang="en-GB" sz="2400" dirty="0" smtClean="0"/>
              <a:t>The </a:t>
            </a:r>
            <a:r>
              <a:rPr lang="en-GB" sz="2400" dirty="0"/>
              <a:t>pig and poultry sectors each received about $</a:t>
            </a:r>
            <a:r>
              <a:rPr lang="en-GB" sz="2400" dirty="0" smtClean="0"/>
              <a:t>500m</a:t>
            </a:r>
          </a:p>
          <a:p>
            <a:r>
              <a:rPr lang="en-GB" sz="2400" dirty="0" smtClean="0"/>
              <a:t>In 2020, IFC invests $54m </a:t>
            </a:r>
            <a:r>
              <a:rPr lang="en-GB" sz="2400" dirty="0"/>
              <a:t>to the India-based poultry giant </a:t>
            </a:r>
            <a:r>
              <a:rPr lang="en-GB" sz="2400" dirty="0" err="1"/>
              <a:t>Suguna</a:t>
            </a:r>
            <a:r>
              <a:rPr lang="en-GB" sz="2400" dirty="0"/>
              <a:t>, the country’s leading chicken supplier and one of the world’s top 10 biggest poultry </a:t>
            </a:r>
            <a:r>
              <a:rPr lang="en-GB" sz="2400" dirty="0" smtClean="0"/>
              <a:t>producers</a:t>
            </a:r>
            <a:endParaRPr lang="sv-SE" sz="2400" dirty="0" smtClean="0"/>
          </a:p>
          <a:p>
            <a:pPr lvl="1"/>
            <a:r>
              <a:rPr lang="en-GB" sz="2000" dirty="0" err="1" smtClean="0"/>
              <a:t>Suguna</a:t>
            </a:r>
            <a:r>
              <a:rPr lang="en-GB" sz="2000" dirty="0" smtClean="0"/>
              <a:t> has 9,000 </a:t>
            </a:r>
            <a:r>
              <a:rPr lang="en-GB" sz="2000" dirty="0"/>
              <a:t>farms across 18 Indian </a:t>
            </a:r>
            <a:r>
              <a:rPr lang="en-GB" sz="2000" dirty="0" smtClean="0"/>
              <a:t>states</a:t>
            </a:r>
          </a:p>
          <a:p>
            <a:pPr lvl="1"/>
            <a:r>
              <a:rPr lang="en-GB" sz="2000" dirty="0" smtClean="0"/>
              <a:t>IFC has also invested $20m in Srinivasa, </a:t>
            </a:r>
            <a:r>
              <a:rPr lang="en-GB" sz="2000" dirty="0" err="1" smtClean="0"/>
              <a:t>Suguna’s</a:t>
            </a:r>
            <a:r>
              <a:rPr lang="en-GB" sz="2000" dirty="0" smtClean="0"/>
              <a:t> competitor in 2018</a:t>
            </a:r>
          </a:p>
        </p:txBody>
      </p:sp>
      <p:sp>
        <p:nvSpPr>
          <p:cNvPr id="14" name="Title 1">
            <a:extLst>
              <a:ext uri="{FF2B5EF4-FFF2-40B4-BE49-F238E27FC236}">
                <a16:creationId xmlns:a16="http://schemas.microsoft.com/office/drawing/2014/main" id="{01CDC89A-2210-4BDB-BEFE-1084663F224C}"/>
              </a:ext>
            </a:extLst>
          </p:cNvPr>
          <p:cNvSpPr>
            <a:spLocks noGrp="1"/>
          </p:cNvSpPr>
          <p:nvPr>
            <p:ph type="title"/>
          </p:nvPr>
        </p:nvSpPr>
        <p:spPr>
          <a:xfrm>
            <a:off x="7176120" y="-168020"/>
            <a:ext cx="3960441" cy="1057766"/>
          </a:xfrm>
        </p:spPr>
        <p:txBody>
          <a:bodyPr>
            <a:normAutofit/>
          </a:bodyPr>
          <a:lstStyle/>
          <a:p>
            <a:r>
              <a:rPr lang="en-GB" sz="2800" dirty="0" smtClean="0"/>
              <a:t>IFIs and Intensive Farming</a:t>
            </a:r>
            <a:endParaRPr lang="en-GB" sz="2800" dirty="0"/>
          </a:p>
        </p:txBody>
      </p:sp>
    </p:spTree>
    <p:extLst>
      <p:ext uri="{BB962C8B-B14F-4D97-AF65-F5344CB8AC3E}">
        <p14:creationId xmlns:p14="http://schemas.microsoft.com/office/powerpoint/2010/main" val="224724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1CDC89A-2210-4BDB-BEFE-1084663F224C}"/>
              </a:ext>
            </a:extLst>
          </p:cNvPr>
          <p:cNvSpPr>
            <a:spLocks noGrp="1"/>
          </p:cNvSpPr>
          <p:nvPr>
            <p:ph type="title"/>
          </p:nvPr>
        </p:nvSpPr>
        <p:spPr>
          <a:xfrm>
            <a:off x="407368" y="260648"/>
            <a:ext cx="3960441" cy="1057766"/>
          </a:xfrm>
        </p:spPr>
        <p:txBody>
          <a:bodyPr>
            <a:normAutofit/>
          </a:bodyPr>
          <a:lstStyle/>
          <a:p>
            <a:r>
              <a:rPr lang="en-GB" sz="2800" dirty="0" smtClean="0"/>
              <a:t>IFIs and Intensive Farming</a:t>
            </a:r>
            <a:endParaRPr lang="en-GB" sz="2800" dirty="0"/>
          </a:p>
        </p:txBody>
      </p:sp>
      <p:sp>
        <p:nvSpPr>
          <p:cNvPr id="4" name="Content Placeholder 3"/>
          <p:cNvSpPr>
            <a:spLocks noGrp="1"/>
          </p:cNvSpPr>
          <p:nvPr>
            <p:ph idx="1"/>
          </p:nvPr>
        </p:nvSpPr>
        <p:spPr/>
        <p:txBody>
          <a:bodyPr/>
          <a:lstStyle/>
          <a:p>
            <a:endParaRPr lang="en-GB"/>
          </a:p>
        </p:txBody>
      </p:sp>
      <p:pic>
        <p:nvPicPr>
          <p:cNvPr id="7" name="x_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302544"/>
            <a:ext cx="7696201"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15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1CDC89A-2210-4BDB-BEFE-1084663F224C}"/>
              </a:ext>
            </a:extLst>
          </p:cNvPr>
          <p:cNvSpPr>
            <a:spLocks noGrp="1"/>
          </p:cNvSpPr>
          <p:nvPr>
            <p:ph type="title"/>
          </p:nvPr>
        </p:nvSpPr>
        <p:spPr>
          <a:xfrm>
            <a:off x="4871864" y="-136143"/>
            <a:ext cx="7056784" cy="1057766"/>
          </a:xfrm>
        </p:spPr>
        <p:txBody>
          <a:bodyPr>
            <a:normAutofit/>
          </a:bodyPr>
          <a:lstStyle/>
          <a:p>
            <a:r>
              <a:rPr lang="en-GB" sz="3200" dirty="0"/>
              <a:t>Aid for </a:t>
            </a:r>
            <a:r>
              <a:rPr lang="en-GB" sz="3200" dirty="0" smtClean="0"/>
              <a:t>Trade: A form of conditionality?</a:t>
            </a:r>
            <a:endParaRPr lang="en-GB" sz="3200" dirty="0"/>
          </a:p>
        </p:txBody>
      </p:sp>
      <p:pic>
        <p:nvPicPr>
          <p:cNvPr id="4" name="Picture 3"/>
          <p:cNvPicPr>
            <a:picLocks noChangeAspect="1"/>
          </p:cNvPicPr>
          <p:nvPr/>
        </p:nvPicPr>
        <p:blipFill>
          <a:blip r:embed="rId3"/>
          <a:stretch>
            <a:fillRect/>
          </a:stretch>
        </p:blipFill>
        <p:spPr>
          <a:xfrm>
            <a:off x="0" y="20263"/>
            <a:ext cx="4743450" cy="4448175"/>
          </a:xfrm>
          <a:prstGeom prst="rect">
            <a:avLst/>
          </a:prstGeom>
        </p:spPr>
      </p:pic>
      <p:pic>
        <p:nvPicPr>
          <p:cNvPr id="5" name="Picture 4"/>
          <p:cNvPicPr>
            <a:picLocks noChangeAspect="1"/>
          </p:cNvPicPr>
          <p:nvPr/>
        </p:nvPicPr>
        <p:blipFill>
          <a:blip r:embed="rId4"/>
          <a:stretch>
            <a:fillRect/>
          </a:stretch>
        </p:blipFill>
        <p:spPr>
          <a:xfrm>
            <a:off x="3287688" y="2283776"/>
            <a:ext cx="3960440" cy="4462167"/>
          </a:xfrm>
          <a:prstGeom prst="rect">
            <a:avLst/>
          </a:prstGeom>
        </p:spPr>
      </p:pic>
      <p:pic>
        <p:nvPicPr>
          <p:cNvPr id="7" name="Picture 6"/>
          <p:cNvPicPr>
            <a:picLocks noChangeAspect="1"/>
          </p:cNvPicPr>
          <p:nvPr/>
        </p:nvPicPr>
        <p:blipFill>
          <a:blip r:embed="rId5"/>
          <a:stretch>
            <a:fillRect/>
          </a:stretch>
        </p:blipFill>
        <p:spPr>
          <a:xfrm>
            <a:off x="7040276" y="548680"/>
            <a:ext cx="5151724" cy="3600400"/>
          </a:xfrm>
          <a:prstGeom prst="rect">
            <a:avLst/>
          </a:prstGeom>
        </p:spPr>
      </p:pic>
      <p:sp>
        <p:nvSpPr>
          <p:cNvPr id="11" name="TextBox 10"/>
          <p:cNvSpPr txBox="1"/>
          <p:nvPr/>
        </p:nvSpPr>
        <p:spPr>
          <a:xfrm>
            <a:off x="10734464" y="5526867"/>
            <a:ext cx="1413385" cy="1331134"/>
          </a:xfrm>
          <a:prstGeom prst="rect">
            <a:avLst/>
          </a:prstGeom>
          <a:solidFill>
            <a:schemeClr val="bg1"/>
          </a:solidFill>
        </p:spPr>
        <p:txBody>
          <a:bodyPr wrap="square" rtlCol="0">
            <a:spAutoFit/>
          </a:bodyPr>
          <a:lstStyle/>
          <a:p>
            <a:r>
              <a:rPr lang="en-GB" sz="700" dirty="0" smtClean="0"/>
              <a:t>Sources</a:t>
            </a:r>
            <a:r>
              <a:rPr lang="en-GB" sz="700" dirty="0"/>
              <a:t>: </a:t>
            </a:r>
            <a:r>
              <a:rPr lang="en-GB" sz="700" dirty="0">
                <a:hlinkClick r:id="rId6"/>
              </a:rPr>
              <a:t>https://</a:t>
            </a:r>
            <a:r>
              <a:rPr lang="en-GB" sz="700" dirty="0" smtClean="0">
                <a:hlinkClick r:id="rId6"/>
              </a:rPr>
              <a:t>www.bond.org.uk/news/2016/08/post-brexit-aid-policy-what-is-aid-for-trade-and-what-is-it-not</a:t>
            </a:r>
            <a:r>
              <a:rPr lang="en-GB" sz="700" dirty="0" smtClean="0"/>
              <a:t> </a:t>
            </a:r>
            <a:endParaRPr lang="en-GB" sz="700" dirty="0"/>
          </a:p>
          <a:p>
            <a:r>
              <a:rPr lang="en-GB" sz="700" dirty="0">
                <a:hlinkClick r:id="rId7"/>
              </a:rPr>
              <a:t>https://</a:t>
            </a:r>
            <a:r>
              <a:rPr lang="en-GB" sz="700" dirty="0" smtClean="0">
                <a:hlinkClick r:id="rId7"/>
              </a:rPr>
              <a:t>www.theguardian.com/commentisfree/2020/dec/02/cutting-uk-overseas-aid-pandemics-pathogens-zoonotic-covid-ebola-sars</a:t>
            </a:r>
            <a:r>
              <a:rPr lang="en-GB" sz="700" dirty="0" smtClean="0"/>
              <a:t> </a:t>
            </a:r>
          </a:p>
          <a:p>
            <a:endParaRPr lang="en-GB" sz="1050" dirty="0"/>
          </a:p>
        </p:txBody>
      </p:sp>
      <p:pic>
        <p:nvPicPr>
          <p:cNvPr id="9" name="Picture 8"/>
          <p:cNvPicPr>
            <a:picLocks noChangeAspect="1"/>
          </p:cNvPicPr>
          <p:nvPr/>
        </p:nvPicPr>
        <p:blipFill>
          <a:blip r:embed="rId8"/>
          <a:stretch>
            <a:fillRect/>
          </a:stretch>
        </p:blipFill>
        <p:spPr>
          <a:xfrm>
            <a:off x="0" y="3852609"/>
            <a:ext cx="4743450" cy="3005392"/>
          </a:xfrm>
          <a:prstGeom prst="rect">
            <a:avLst/>
          </a:prstGeom>
        </p:spPr>
      </p:pic>
      <p:pic>
        <p:nvPicPr>
          <p:cNvPr id="10" name="Picture 9"/>
          <p:cNvPicPr>
            <a:picLocks noChangeAspect="1"/>
          </p:cNvPicPr>
          <p:nvPr/>
        </p:nvPicPr>
        <p:blipFill>
          <a:blip r:embed="rId9"/>
          <a:stretch>
            <a:fillRect/>
          </a:stretch>
        </p:blipFill>
        <p:spPr>
          <a:xfrm>
            <a:off x="7278081" y="3933056"/>
            <a:ext cx="3456383" cy="2928076"/>
          </a:xfrm>
          <a:prstGeom prst="rect">
            <a:avLst/>
          </a:prstGeom>
        </p:spPr>
      </p:pic>
    </p:spTree>
    <p:extLst>
      <p:ext uri="{BB962C8B-B14F-4D97-AF65-F5344CB8AC3E}">
        <p14:creationId xmlns:p14="http://schemas.microsoft.com/office/powerpoint/2010/main" val="324736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36" r="5834"/>
          <a:stretch/>
        </p:blipFill>
        <p:spPr>
          <a:xfrm>
            <a:off x="6072404" y="3257600"/>
            <a:ext cx="6203319" cy="3600400"/>
          </a:xfrm>
          <a:prstGeom prst="rect">
            <a:avLst/>
          </a:prstGeom>
        </p:spPr>
      </p:pic>
      <p:sp>
        <p:nvSpPr>
          <p:cNvPr id="16" name="Title 1">
            <a:extLst>
              <a:ext uri="{FF2B5EF4-FFF2-40B4-BE49-F238E27FC236}">
                <a16:creationId xmlns:a16="http://schemas.microsoft.com/office/drawing/2014/main" id="{01CDC89A-2210-4BDB-BEFE-1084663F224C}"/>
              </a:ext>
            </a:extLst>
          </p:cNvPr>
          <p:cNvSpPr>
            <a:spLocks noGrp="1"/>
          </p:cNvSpPr>
          <p:nvPr>
            <p:ph type="title"/>
          </p:nvPr>
        </p:nvSpPr>
        <p:spPr>
          <a:xfrm>
            <a:off x="6888088" y="0"/>
            <a:ext cx="5303913" cy="908720"/>
          </a:xfrm>
        </p:spPr>
        <p:txBody>
          <a:bodyPr>
            <a:normAutofit/>
          </a:bodyPr>
          <a:lstStyle/>
          <a:p>
            <a:r>
              <a:rPr lang="en-GB" sz="2800" dirty="0" smtClean="0"/>
              <a:t>Non-Traditional International Aid </a:t>
            </a:r>
            <a:endParaRPr lang="en-GB" sz="2800" dirty="0"/>
          </a:p>
        </p:txBody>
      </p:sp>
      <p:pic>
        <p:nvPicPr>
          <p:cNvPr id="5" name="Picture 4"/>
          <p:cNvPicPr>
            <a:picLocks noChangeAspect="1"/>
          </p:cNvPicPr>
          <p:nvPr/>
        </p:nvPicPr>
        <p:blipFill rotWithShape="1">
          <a:blip r:embed="rId4"/>
          <a:srcRect t="-1336" b="18046"/>
          <a:stretch/>
        </p:blipFill>
        <p:spPr>
          <a:xfrm>
            <a:off x="47328" y="23845"/>
            <a:ext cx="5688632" cy="3051296"/>
          </a:xfrm>
          <a:prstGeom prst="rect">
            <a:avLst/>
          </a:prstGeom>
        </p:spPr>
      </p:pic>
      <p:pic>
        <p:nvPicPr>
          <p:cNvPr id="4" name="Picture 3"/>
          <p:cNvPicPr>
            <a:picLocks noChangeAspect="1"/>
          </p:cNvPicPr>
          <p:nvPr/>
        </p:nvPicPr>
        <p:blipFill rotWithShape="1">
          <a:blip r:embed="rId5"/>
          <a:srcRect r="2523" b="7350"/>
          <a:stretch/>
        </p:blipFill>
        <p:spPr>
          <a:xfrm>
            <a:off x="0" y="3136387"/>
            <a:ext cx="6096001" cy="3630690"/>
          </a:xfrm>
          <a:prstGeom prst="rect">
            <a:avLst/>
          </a:prstGeom>
        </p:spPr>
      </p:pic>
    </p:spTree>
    <p:extLst>
      <p:ext uri="{BB962C8B-B14F-4D97-AF65-F5344CB8AC3E}">
        <p14:creationId xmlns:p14="http://schemas.microsoft.com/office/powerpoint/2010/main" val="20931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Non-Traditional International Aid </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857027"/>
            <a:ext cx="10886999" cy="4020245"/>
          </a:xfrm>
        </p:spPr>
        <p:txBody>
          <a:bodyPr>
            <a:normAutofit fontScale="92500" lnSpcReduction="10000"/>
          </a:bodyPr>
          <a:lstStyle/>
          <a:p>
            <a:r>
              <a:rPr lang="en-GB" dirty="0"/>
              <a:t>Bill and Melinda Gates Foundation </a:t>
            </a:r>
            <a:r>
              <a:rPr lang="en-GB" dirty="0" smtClean="0"/>
              <a:t>(BMGF) has </a:t>
            </a:r>
            <a:r>
              <a:rPr lang="en-GB" dirty="0"/>
              <a:t>been able to steer research and interventions in areas that the Foundation itself considers as top priorities, although these are not always the most important drivers of the disease burden within countries (</a:t>
            </a:r>
            <a:r>
              <a:rPr lang="en-GB" dirty="0" err="1" smtClean="0"/>
              <a:t>Kentikelenis</a:t>
            </a:r>
            <a:r>
              <a:rPr lang="en-GB" dirty="0" smtClean="0"/>
              <a:t> and Rochford, 2019)</a:t>
            </a:r>
          </a:p>
          <a:p>
            <a:r>
              <a:rPr lang="en-GB" dirty="0" smtClean="0"/>
              <a:t>BMFG’s technocratic approach - neglect </a:t>
            </a:r>
            <a:r>
              <a:rPr lang="en-GB" dirty="0"/>
              <a:t>of social determinants of health while promoting </a:t>
            </a:r>
            <a:r>
              <a:rPr lang="en-GB" dirty="0" smtClean="0"/>
              <a:t>clinical technologies </a:t>
            </a:r>
            <a:r>
              <a:rPr lang="en-GB" dirty="0"/>
              <a:t>to deliver health improvement </a:t>
            </a:r>
            <a:r>
              <a:rPr lang="en-GB" dirty="0" smtClean="0"/>
              <a:t>(McCoy et al, 2009)</a:t>
            </a:r>
          </a:p>
          <a:p>
            <a:r>
              <a:rPr lang="en-GB" dirty="0" smtClean="0"/>
              <a:t>Undermining local governance systems </a:t>
            </a:r>
            <a:r>
              <a:rPr lang="en-GB" dirty="0"/>
              <a:t>in LMICs (McCoy et al, 2009</a:t>
            </a:r>
            <a:r>
              <a:rPr lang="en-GB" dirty="0" smtClean="0"/>
              <a:t>)</a:t>
            </a:r>
            <a:endParaRPr lang="en-GB" dirty="0"/>
          </a:p>
        </p:txBody>
      </p:sp>
    </p:spTree>
    <p:extLst>
      <p:ext uri="{BB962C8B-B14F-4D97-AF65-F5344CB8AC3E}">
        <p14:creationId xmlns:p14="http://schemas.microsoft.com/office/powerpoint/2010/main" val="199783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857027"/>
            <a:ext cx="10886999" cy="4020245"/>
          </a:xfrm>
        </p:spPr>
        <p:txBody>
          <a:bodyPr>
            <a:normAutofit/>
          </a:bodyPr>
          <a:lstStyle/>
          <a:p>
            <a:r>
              <a:rPr lang="en-GB" dirty="0"/>
              <a:t>By the end of this lecture, you should be able to…</a:t>
            </a:r>
          </a:p>
          <a:p>
            <a:pPr lvl="1"/>
            <a:r>
              <a:rPr lang="en-GB" dirty="0" smtClean="0"/>
              <a:t>Draw </a:t>
            </a:r>
            <a:r>
              <a:rPr lang="en-GB" dirty="0"/>
              <a:t>linkages between global capital, livestock value chains and disease outbreaks</a:t>
            </a:r>
          </a:p>
          <a:p>
            <a:pPr lvl="1"/>
            <a:r>
              <a:rPr lang="en-GB" dirty="0"/>
              <a:t>Analyse the phenomenon of unequal ecological exchange for a country of their choice </a:t>
            </a:r>
          </a:p>
          <a:p>
            <a:pPr lvl="1"/>
            <a:r>
              <a:rPr lang="en-GB" dirty="0" smtClean="0"/>
              <a:t>Recognise </a:t>
            </a:r>
            <a:r>
              <a:rPr lang="en-GB" dirty="0"/>
              <a:t>the interconnections between economic liberalisation and global public health inequities</a:t>
            </a:r>
          </a:p>
          <a:p>
            <a:pPr lvl="1"/>
            <a:r>
              <a:rPr lang="en-GB" dirty="0" smtClean="0"/>
              <a:t>Describe global </a:t>
            </a:r>
            <a:r>
              <a:rPr lang="en-GB" dirty="0"/>
              <a:t>value chain (GVC) analysis </a:t>
            </a:r>
            <a:r>
              <a:rPr lang="en-GB" dirty="0" smtClean="0"/>
              <a:t>approach</a:t>
            </a:r>
            <a:endParaRPr lang="en-GB" dirty="0"/>
          </a:p>
          <a:p>
            <a:pPr lvl="1"/>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841272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3" y="1340768"/>
            <a:ext cx="11593288" cy="3960440"/>
          </a:xfrm>
        </p:spPr>
        <p:txBody>
          <a:bodyPr>
            <a:normAutofit/>
          </a:bodyPr>
          <a:lstStyle/>
          <a:p>
            <a:r>
              <a:rPr lang="en-GB" sz="4900" dirty="0" smtClean="0"/>
              <a:t>Plenary Discussion:</a:t>
            </a:r>
            <a:r>
              <a:rPr lang="en-GB" dirty="0" smtClean="0"/>
              <a:t/>
            </a:r>
            <a:br>
              <a:rPr lang="en-GB" dirty="0" smtClean="0"/>
            </a:br>
            <a:r>
              <a:rPr lang="en-GB" sz="3200" dirty="0" smtClean="0"/>
              <a:t>1. Did IMF </a:t>
            </a:r>
            <a:r>
              <a:rPr lang="en-GB" sz="3200" dirty="0"/>
              <a:t>contribute to the Ebola crisis?</a:t>
            </a:r>
            <a:br>
              <a:rPr lang="en-GB" sz="3200" dirty="0"/>
            </a:br>
            <a:r>
              <a:rPr lang="en-GB" sz="3200" dirty="0" smtClean="0"/>
              <a:t>2. Why </a:t>
            </a:r>
            <a:r>
              <a:rPr lang="en-GB" sz="3200" dirty="0"/>
              <a:t>does the World Bank invest in private Indian poultry firms?</a:t>
            </a:r>
            <a:br>
              <a:rPr lang="en-GB" sz="3200" dirty="0"/>
            </a:br>
            <a:r>
              <a:rPr lang="en-GB" sz="3200" dirty="0" smtClean="0"/>
              <a:t>3. How </a:t>
            </a:r>
            <a:r>
              <a:rPr lang="en-GB" sz="3200" dirty="0"/>
              <a:t>knowledgeable is Bill Gates about development policy?</a:t>
            </a:r>
          </a:p>
        </p:txBody>
      </p:sp>
    </p:spTree>
    <p:extLst>
      <p:ext uri="{BB962C8B-B14F-4D97-AF65-F5344CB8AC3E}">
        <p14:creationId xmlns:p14="http://schemas.microsoft.com/office/powerpoint/2010/main" val="2061992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Global Value Chains (GVC</a:t>
            </a:r>
            <a:r>
              <a:rPr lang="en-GB" sz="4000" dirty="0" smtClean="0"/>
              <a:t>)</a:t>
            </a:r>
            <a:endParaRPr lang="en-GB" sz="4000" dirty="0"/>
          </a:p>
        </p:txBody>
      </p:sp>
    </p:spTree>
    <p:extLst>
      <p:ext uri="{BB962C8B-B14F-4D97-AF65-F5344CB8AC3E}">
        <p14:creationId xmlns:p14="http://schemas.microsoft.com/office/powerpoint/2010/main" val="1769641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solidFill>
                  <a:schemeClr val="accent6">
                    <a:lumMod val="75000"/>
                  </a:schemeClr>
                </a:solidFill>
              </a:rPr>
              <a:t>Global</a:t>
            </a:r>
            <a:r>
              <a:rPr lang="en-GB" dirty="0" smtClean="0"/>
              <a:t> “Value” Chains</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340769"/>
            <a:ext cx="10801199" cy="4320480"/>
          </a:xfrm>
        </p:spPr>
        <p:txBody>
          <a:bodyPr>
            <a:noAutofit/>
          </a:bodyPr>
          <a:lstStyle/>
          <a:p>
            <a:r>
              <a:rPr lang="en-GB" sz="2800" dirty="0" smtClean="0"/>
              <a:t>Global </a:t>
            </a:r>
            <a:r>
              <a:rPr lang="en-GB" sz="2800" dirty="0"/>
              <a:t>Commodity Chain analysis (GCC) studies power relations and interactions between </a:t>
            </a:r>
            <a:r>
              <a:rPr lang="en-GB" sz="2800" dirty="0" smtClean="0"/>
              <a:t>firms within, </a:t>
            </a:r>
            <a:r>
              <a:rPr lang="en-GB" sz="2800" dirty="0"/>
              <a:t>and non-firm actors beyond, the value chain, and the developmental consequences of these new relationships on firms and regions in the Global South </a:t>
            </a:r>
            <a:r>
              <a:rPr lang="en-GB" sz="2800" dirty="0" smtClean="0"/>
              <a:t>(</a:t>
            </a:r>
            <a:r>
              <a:rPr lang="en-GB" sz="2800" dirty="0" err="1" smtClean="0"/>
              <a:t>Gereffi</a:t>
            </a:r>
            <a:r>
              <a:rPr lang="en-GB" sz="2800" dirty="0" smtClean="0"/>
              <a:t>, 1990s)</a:t>
            </a:r>
            <a:endParaRPr lang="en-GB" sz="2800" dirty="0"/>
          </a:p>
          <a:p>
            <a:r>
              <a:rPr lang="en-GB" sz="2800" dirty="0" smtClean="0"/>
              <a:t>Global </a:t>
            </a:r>
            <a:r>
              <a:rPr lang="en-GB" sz="2800" dirty="0"/>
              <a:t>Value Chain analysis (</a:t>
            </a:r>
            <a:r>
              <a:rPr lang="en-GB" sz="2800" dirty="0" smtClean="0"/>
              <a:t>GVC) </a:t>
            </a:r>
            <a:r>
              <a:rPr lang="en-GB" sz="2800" dirty="0"/>
              <a:t>focuses on more detailed study of the relations between firms within the value </a:t>
            </a:r>
            <a:r>
              <a:rPr lang="en-GB" sz="2800" dirty="0" smtClean="0"/>
              <a:t>chain (</a:t>
            </a:r>
            <a:r>
              <a:rPr lang="en-GB" sz="2800" dirty="0" err="1" smtClean="0"/>
              <a:t>Gereffi</a:t>
            </a:r>
            <a:r>
              <a:rPr lang="en-GB" sz="2800" dirty="0" smtClean="0"/>
              <a:t>, 2000s)</a:t>
            </a:r>
          </a:p>
          <a:p>
            <a:r>
              <a:rPr lang="en-GB" sz="2800" dirty="0" smtClean="0">
                <a:solidFill>
                  <a:schemeClr val="accent6">
                    <a:lumMod val="75000"/>
                  </a:schemeClr>
                </a:solidFill>
              </a:rPr>
              <a:t>Global</a:t>
            </a:r>
            <a:r>
              <a:rPr lang="en-GB" sz="2800" dirty="0" smtClean="0"/>
              <a:t> in GVC</a:t>
            </a:r>
            <a:endParaRPr lang="en-GB" sz="2800" dirty="0"/>
          </a:p>
          <a:p>
            <a:r>
              <a:rPr lang="en-GB" sz="2800" dirty="0" smtClean="0"/>
              <a:t>Value </a:t>
            </a:r>
            <a:r>
              <a:rPr lang="en-GB" sz="2800" dirty="0"/>
              <a:t>chain analysis - An analytical tool</a:t>
            </a:r>
          </a:p>
          <a:p>
            <a:pPr lvl="1"/>
            <a:r>
              <a:rPr lang="en-GB" sz="2400" dirty="0"/>
              <a:t>Unit of analysis is the </a:t>
            </a:r>
            <a:r>
              <a:rPr lang="en-GB" sz="2400" u="sng" dirty="0"/>
              <a:t>chain</a:t>
            </a:r>
            <a:r>
              <a:rPr lang="en-GB" sz="2400" dirty="0"/>
              <a:t>, not the firm or </a:t>
            </a:r>
            <a:r>
              <a:rPr lang="en-GB" sz="2400" dirty="0" smtClean="0"/>
              <a:t>country</a:t>
            </a:r>
            <a:endParaRPr lang="en-GB" sz="2400" dirty="0"/>
          </a:p>
        </p:txBody>
      </p:sp>
    </p:spTree>
    <p:extLst>
      <p:ext uri="{BB962C8B-B14F-4D97-AF65-F5344CB8AC3E}">
        <p14:creationId xmlns:p14="http://schemas.microsoft.com/office/powerpoint/2010/main" val="3438845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solidFill>
                  <a:schemeClr val="accent6">
                    <a:lumMod val="75000"/>
                  </a:schemeClr>
                </a:solidFill>
              </a:rPr>
              <a:t>Global</a:t>
            </a:r>
            <a:r>
              <a:rPr lang="en-GB" dirty="0" smtClean="0"/>
              <a:t> “Value” Chains</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551384" y="1268760"/>
            <a:ext cx="10801199" cy="4320480"/>
          </a:xfrm>
        </p:spPr>
        <p:txBody>
          <a:bodyPr>
            <a:noAutofit/>
          </a:bodyPr>
          <a:lstStyle/>
          <a:p>
            <a:r>
              <a:rPr lang="en-GB" sz="1600" dirty="0"/>
              <a:t>A commodity chain refers to the </a:t>
            </a:r>
            <a:r>
              <a:rPr lang="en-GB" sz="1600" dirty="0" smtClean="0"/>
              <a:t>whole range </a:t>
            </a:r>
            <a:r>
              <a:rPr lang="en-GB" sz="1600" dirty="0"/>
              <a:t>of activities involved in the design, production, and marketing of a product </a:t>
            </a:r>
            <a:endParaRPr lang="en-GB" sz="1600" dirty="0" smtClean="0"/>
          </a:p>
          <a:p>
            <a:r>
              <a:rPr lang="en-GB" sz="1800" b="1" dirty="0" smtClean="0">
                <a:solidFill>
                  <a:srgbClr val="027F81"/>
                </a:solidFill>
              </a:rPr>
              <a:t>Producer-driven </a:t>
            </a:r>
            <a:r>
              <a:rPr lang="en-GB" sz="1800" b="1" dirty="0">
                <a:solidFill>
                  <a:srgbClr val="027F81"/>
                </a:solidFill>
              </a:rPr>
              <a:t>commodity chains </a:t>
            </a:r>
            <a:r>
              <a:rPr lang="en-GB" sz="1600" dirty="0"/>
              <a:t>are </a:t>
            </a:r>
            <a:r>
              <a:rPr lang="en-GB" sz="1600" dirty="0" smtClean="0"/>
              <a:t>those in </a:t>
            </a:r>
            <a:r>
              <a:rPr lang="en-GB" sz="1600" dirty="0"/>
              <a:t>which large, usually transnational, manufacturers play the central roles in coordinating </a:t>
            </a:r>
            <a:r>
              <a:rPr lang="en-GB" sz="1600" dirty="0" smtClean="0"/>
              <a:t>production networks. </a:t>
            </a:r>
            <a:r>
              <a:rPr lang="en-GB" sz="1600" dirty="0"/>
              <a:t>This is characteristic of capital- </a:t>
            </a:r>
            <a:r>
              <a:rPr lang="en-GB" sz="1600" dirty="0" smtClean="0"/>
              <a:t>and technology-intensive </a:t>
            </a:r>
            <a:r>
              <a:rPr lang="en-GB" sz="1600" dirty="0"/>
              <a:t>industries such as automobiles, aircraft, computers, semiconductors, and </a:t>
            </a:r>
            <a:r>
              <a:rPr lang="en-GB" sz="1600" dirty="0" smtClean="0"/>
              <a:t>heavy machinery</a:t>
            </a:r>
            <a:r>
              <a:rPr lang="en-GB" sz="1600" dirty="0"/>
              <a:t>. </a:t>
            </a:r>
            <a:endParaRPr lang="en-GB" sz="1600" dirty="0" smtClean="0"/>
          </a:p>
          <a:p>
            <a:pPr lvl="1"/>
            <a:r>
              <a:rPr lang="en-GB" sz="1400" dirty="0" smtClean="0"/>
              <a:t>The </a:t>
            </a:r>
            <a:r>
              <a:rPr lang="en-GB" sz="1400" dirty="0"/>
              <a:t>automobile industry offers a classic illustration of a producer-driven chain, </a:t>
            </a:r>
            <a:r>
              <a:rPr lang="en-GB" sz="1400" dirty="0" smtClean="0"/>
              <a:t>with </a:t>
            </a:r>
            <a:r>
              <a:rPr lang="en-GB" sz="1400" dirty="0" err="1" smtClean="0"/>
              <a:t>multilayered</a:t>
            </a:r>
            <a:r>
              <a:rPr lang="en-GB" sz="1400" dirty="0" smtClean="0"/>
              <a:t> </a:t>
            </a:r>
            <a:r>
              <a:rPr lang="en-GB" sz="1400" dirty="0"/>
              <a:t>production systems that involve thousands of firms (including parents, subsidiaries, </a:t>
            </a:r>
            <a:r>
              <a:rPr lang="en-GB" sz="1400" dirty="0" smtClean="0"/>
              <a:t>and subcontractors</a:t>
            </a:r>
            <a:r>
              <a:rPr lang="en-GB" sz="1400" dirty="0"/>
              <a:t>). </a:t>
            </a:r>
          </a:p>
          <a:p>
            <a:r>
              <a:rPr lang="en-GB" sz="1800" dirty="0" smtClean="0">
                <a:solidFill>
                  <a:srgbClr val="027F81"/>
                </a:solidFill>
              </a:rPr>
              <a:t>Buyer-driven </a:t>
            </a:r>
            <a:r>
              <a:rPr lang="en-GB" sz="1800" dirty="0">
                <a:solidFill>
                  <a:srgbClr val="027F81"/>
                </a:solidFill>
              </a:rPr>
              <a:t>commodity chains </a:t>
            </a:r>
            <a:r>
              <a:rPr lang="en-GB" sz="1800" dirty="0"/>
              <a:t>refer to those </a:t>
            </a:r>
            <a:r>
              <a:rPr lang="en-GB" sz="1800" dirty="0" smtClean="0"/>
              <a:t>industries </a:t>
            </a:r>
            <a:r>
              <a:rPr lang="en-GB" sz="1800" dirty="0"/>
              <a:t>in which large retailers, marketers</a:t>
            </a:r>
            <a:r>
              <a:rPr lang="en-GB" sz="1800" dirty="0" smtClean="0"/>
              <a:t>, and </a:t>
            </a:r>
            <a:r>
              <a:rPr lang="en-GB" sz="1800" dirty="0"/>
              <a:t>branded manufacturers play the pivotal roles in setting up decentralized production networks in </a:t>
            </a:r>
            <a:r>
              <a:rPr lang="en-GB" sz="1800" dirty="0" smtClean="0"/>
              <a:t>a variety </a:t>
            </a:r>
            <a:r>
              <a:rPr lang="en-GB" sz="1800" dirty="0"/>
              <a:t>of exporting countries, typically located in </a:t>
            </a:r>
            <a:r>
              <a:rPr lang="en-GB" sz="1800" dirty="0" smtClean="0"/>
              <a:t>LMICs. </a:t>
            </a:r>
          </a:p>
          <a:p>
            <a:pPr lvl="1"/>
            <a:r>
              <a:rPr lang="en-GB" sz="1600" dirty="0" smtClean="0"/>
              <a:t>This </a:t>
            </a:r>
            <a:r>
              <a:rPr lang="en-GB" sz="1600" dirty="0"/>
              <a:t>pattern of </a:t>
            </a:r>
            <a:r>
              <a:rPr lang="en-GB" sz="1600" dirty="0" smtClean="0"/>
              <a:t>trade-led industrialisation </a:t>
            </a:r>
            <a:r>
              <a:rPr lang="en-GB" sz="1600" dirty="0"/>
              <a:t>has become common in </a:t>
            </a:r>
            <a:r>
              <a:rPr lang="en-GB" sz="1600" dirty="0" smtClean="0"/>
              <a:t>labour-intensive</a:t>
            </a:r>
            <a:r>
              <a:rPr lang="en-GB" sz="1600" dirty="0"/>
              <a:t>, consumer goods industries such as garments</a:t>
            </a:r>
            <a:r>
              <a:rPr lang="en-GB" sz="1600" dirty="0" smtClean="0"/>
              <a:t>, footwear</a:t>
            </a:r>
            <a:r>
              <a:rPr lang="en-GB" sz="1600" dirty="0"/>
              <a:t>, toys, housewares, consumer electronics, and a variety of handicrafts. Production </a:t>
            </a:r>
            <a:r>
              <a:rPr lang="en-GB" sz="1600" dirty="0" smtClean="0"/>
              <a:t>is generally </a:t>
            </a:r>
            <a:r>
              <a:rPr lang="en-GB" sz="1600" dirty="0"/>
              <a:t>carried out by tiered networks of </a:t>
            </a:r>
            <a:r>
              <a:rPr lang="en-GB" sz="1600" dirty="0" smtClean="0"/>
              <a:t>LMIC based </a:t>
            </a:r>
            <a:r>
              <a:rPr lang="en-GB" sz="1600" dirty="0"/>
              <a:t>contractors that make finished goods </a:t>
            </a:r>
            <a:r>
              <a:rPr lang="en-GB" sz="1600" dirty="0" smtClean="0"/>
              <a:t>for foreign </a:t>
            </a:r>
            <a:r>
              <a:rPr lang="en-GB" sz="1600" dirty="0"/>
              <a:t>buyers. The specifications are supplied by the large retailers or marketers that order the goods</a:t>
            </a:r>
            <a:r>
              <a:rPr lang="en-GB" sz="1600" dirty="0" smtClean="0"/>
              <a:t>.</a:t>
            </a:r>
          </a:p>
          <a:p>
            <a:pPr lvl="1"/>
            <a:r>
              <a:rPr lang="en-GB" sz="1600" dirty="0" smtClean="0"/>
              <a:t>Retailers like </a:t>
            </a:r>
            <a:r>
              <a:rPr lang="en-GB" sz="1600" dirty="0"/>
              <a:t>Wal-Mart, </a:t>
            </a:r>
            <a:r>
              <a:rPr lang="en-GB" sz="1600" dirty="0" smtClean="0"/>
              <a:t>athletic </a:t>
            </a:r>
            <a:r>
              <a:rPr lang="en-GB" sz="1600" dirty="0"/>
              <a:t>footwear companies like Nike and </a:t>
            </a:r>
            <a:r>
              <a:rPr lang="en-GB" sz="1600" dirty="0" smtClean="0"/>
              <a:t>Reebok – companies design </a:t>
            </a:r>
            <a:r>
              <a:rPr lang="en-GB" sz="1600" dirty="0"/>
              <a:t>and/or market— but do not make— the branded products they order. </a:t>
            </a:r>
            <a:endParaRPr lang="en-GB" sz="1600" dirty="0" smtClean="0"/>
          </a:p>
          <a:p>
            <a:pPr lvl="1"/>
            <a:r>
              <a:rPr lang="en-GB" sz="1600" dirty="0" smtClean="0"/>
              <a:t>“</a:t>
            </a:r>
            <a:r>
              <a:rPr lang="en-GB" sz="1600" dirty="0"/>
              <a:t>manufacturers without factories”</a:t>
            </a:r>
          </a:p>
        </p:txBody>
      </p:sp>
      <p:sp>
        <p:nvSpPr>
          <p:cNvPr id="4" name="TextBox 3"/>
          <p:cNvSpPr txBox="1"/>
          <p:nvPr/>
        </p:nvSpPr>
        <p:spPr>
          <a:xfrm>
            <a:off x="10560496" y="5707685"/>
            <a:ext cx="1413385" cy="469359"/>
          </a:xfrm>
          <a:prstGeom prst="rect">
            <a:avLst/>
          </a:prstGeom>
          <a:solidFill>
            <a:schemeClr val="bg1"/>
          </a:solidFill>
        </p:spPr>
        <p:txBody>
          <a:bodyPr wrap="square" rtlCol="0">
            <a:spAutoFit/>
          </a:bodyPr>
          <a:lstStyle/>
          <a:p>
            <a:r>
              <a:rPr lang="en-GB" sz="700" dirty="0" smtClean="0"/>
              <a:t>Sources</a:t>
            </a:r>
            <a:r>
              <a:rPr lang="en-GB" sz="700" dirty="0"/>
              <a:t>: </a:t>
            </a:r>
            <a:r>
              <a:rPr lang="en-GB" sz="700" dirty="0" err="1" smtClean="0"/>
              <a:t>Gereffi</a:t>
            </a:r>
            <a:r>
              <a:rPr lang="en-GB" sz="700" dirty="0" smtClean="0"/>
              <a:t> 1999 provides a deeper explanation</a:t>
            </a:r>
          </a:p>
          <a:p>
            <a:endParaRPr lang="en-GB" sz="1050" dirty="0"/>
          </a:p>
        </p:txBody>
      </p:sp>
    </p:spTree>
    <p:extLst>
      <p:ext uri="{BB962C8B-B14F-4D97-AF65-F5344CB8AC3E}">
        <p14:creationId xmlns:p14="http://schemas.microsoft.com/office/powerpoint/2010/main" val="909588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normAutofit/>
          </a:bodyPr>
          <a:lstStyle/>
          <a:p>
            <a:r>
              <a:rPr lang="en-GB" dirty="0" smtClean="0">
                <a:solidFill>
                  <a:schemeClr val="accent6">
                    <a:lumMod val="75000"/>
                  </a:schemeClr>
                </a:solidFill>
              </a:rPr>
              <a:t>Global</a:t>
            </a:r>
            <a:r>
              <a:rPr lang="en-GB" dirty="0" smtClean="0"/>
              <a:t> “Value” Chains </a:t>
            </a:r>
            <a:r>
              <a:rPr lang="en-GB" sz="2400" dirty="0" smtClean="0"/>
              <a:t>– Key insights for livestock production</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340769"/>
            <a:ext cx="10801199" cy="4320480"/>
          </a:xfrm>
        </p:spPr>
        <p:txBody>
          <a:bodyPr>
            <a:noAutofit/>
          </a:bodyPr>
          <a:lstStyle/>
          <a:p>
            <a:r>
              <a:rPr lang="en-GB" sz="2800" dirty="0"/>
              <a:t>Economic </a:t>
            </a:r>
            <a:r>
              <a:rPr lang="en-GB" sz="2800" dirty="0" smtClean="0"/>
              <a:t>upgrading </a:t>
            </a:r>
          </a:p>
          <a:p>
            <a:r>
              <a:rPr lang="en-GB" sz="2800" dirty="0" smtClean="0"/>
              <a:t>Concentration of market power</a:t>
            </a:r>
          </a:p>
          <a:p>
            <a:r>
              <a:rPr lang="en-GB" sz="2800" dirty="0" smtClean="0"/>
              <a:t>Economies </a:t>
            </a:r>
            <a:r>
              <a:rPr lang="en-GB" sz="2800" dirty="0"/>
              <a:t>of scale and </a:t>
            </a:r>
            <a:r>
              <a:rPr lang="en-GB" sz="2800" dirty="0" smtClean="0"/>
              <a:t>globalisation </a:t>
            </a:r>
            <a:r>
              <a:rPr lang="en-GB" sz="2800" dirty="0"/>
              <a:t>of the food chain </a:t>
            </a:r>
            <a:endParaRPr lang="en-GB" sz="2800" dirty="0" smtClean="0"/>
          </a:p>
          <a:p>
            <a:pPr lvl="1"/>
            <a:r>
              <a:rPr lang="en-GB" sz="2400" dirty="0" smtClean="0"/>
              <a:t>The age of ‘factory </a:t>
            </a:r>
            <a:r>
              <a:rPr lang="en-GB" sz="2400" dirty="0"/>
              <a:t>farming’ / Confined animal feeding </a:t>
            </a:r>
            <a:r>
              <a:rPr lang="en-GB" sz="2400" dirty="0" smtClean="0"/>
              <a:t>operations</a:t>
            </a:r>
          </a:p>
          <a:p>
            <a:pPr lvl="1"/>
            <a:r>
              <a:rPr lang="en-GB" sz="2400" dirty="0" smtClean="0"/>
              <a:t>As breeding grounds for disease and over use of antimicrobials</a:t>
            </a:r>
          </a:p>
          <a:p>
            <a:r>
              <a:rPr lang="en-GB" sz="2800" dirty="0"/>
              <a:t>Importance of feed- grain-livestock complex for global agriculture </a:t>
            </a:r>
          </a:p>
          <a:p>
            <a:pPr lvl="1"/>
            <a:r>
              <a:rPr lang="en-GB" sz="2400" dirty="0"/>
              <a:t>Emergence of flex crops</a:t>
            </a:r>
          </a:p>
          <a:p>
            <a:r>
              <a:rPr lang="en-GB" sz="2800" dirty="0" smtClean="0"/>
              <a:t>Increasing </a:t>
            </a:r>
            <a:r>
              <a:rPr lang="en-GB" sz="2800" dirty="0"/>
              <a:t>role of ‘standards’ and private </a:t>
            </a:r>
            <a:r>
              <a:rPr lang="en-GB" sz="2800" dirty="0" smtClean="0"/>
              <a:t>regulation through contract farming for export in globalised trade</a:t>
            </a:r>
            <a:endParaRPr lang="en-GB" sz="2800" dirty="0"/>
          </a:p>
        </p:txBody>
      </p:sp>
    </p:spTree>
    <p:extLst>
      <p:ext uri="{BB962C8B-B14F-4D97-AF65-F5344CB8AC3E}">
        <p14:creationId xmlns:p14="http://schemas.microsoft.com/office/powerpoint/2010/main" val="236992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Economic </a:t>
            </a:r>
            <a:r>
              <a:rPr lang="en-GB" dirty="0" smtClean="0"/>
              <a:t>Upgrading</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556793"/>
            <a:ext cx="10801199" cy="4320480"/>
          </a:xfrm>
        </p:spPr>
        <p:txBody>
          <a:bodyPr>
            <a:noAutofit/>
          </a:bodyPr>
          <a:lstStyle/>
          <a:p>
            <a:r>
              <a:rPr lang="en-GB" sz="2000" dirty="0" smtClean="0"/>
              <a:t>Product upgrading</a:t>
            </a:r>
          </a:p>
          <a:p>
            <a:pPr lvl="1"/>
            <a:r>
              <a:rPr lang="en-GB" sz="2000" dirty="0"/>
              <a:t>M</a:t>
            </a:r>
            <a:r>
              <a:rPr lang="en-GB" sz="2000" dirty="0" smtClean="0"/>
              <a:t>oving </a:t>
            </a:r>
            <a:r>
              <a:rPr lang="en-GB" sz="2000" dirty="0"/>
              <a:t>into more sophisticated products </a:t>
            </a:r>
            <a:r>
              <a:rPr lang="en-GB" sz="2000" dirty="0" smtClean="0"/>
              <a:t>with increased </a:t>
            </a:r>
            <a:r>
              <a:rPr lang="en-GB" sz="2000" dirty="0"/>
              <a:t>unit </a:t>
            </a:r>
            <a:r>
              <a:rPr lang="en-GB" sz="2000" dirty="0" smtClean="0"/>
              <a:t>value </a:t>
            </a:r>
          </a:p>
          <a:p>
            <a:pPr lvl="1"/>
            <a:r>
              <a:rPr lang="en-GB" sz="2000" dirty="0"/>
              <a:t>C</a:t>
            </a:r>
            <a:r>
              <a:rPr lang="en-GB" sz="2000" dirty="0" smtClean="0"/>
              <a:t>hocolate instead of cocoa</a:t>
            </a:r>
          </a:p>
          <a:p>
            <a:pPr lvl="1"/>
            <a:r>
              <a:rPr lang="en-GB" sz="2000" dirty="0"/>
              <a:t>Product differentiation - Marketing and branding as “value adds” and mechanisms of accumulation</a:t>
            </a:r>
          </a:p>
          <a:p>
            <a:r>
              <a:rPr lang="en-GB" sz="2000" dirty="0" smtClean="0"/>
              <a:t>Process upgrading</a:t>
            </a:r>
          </a:p>
          <a:p>
            <a:pPr lvl="1"/>
            <a:r>
              <a:rPr lang="en-GB" sz="2000" dirty="0"/>
              <a:t>A</a:t>
            </a:r>
            <a:r>
              <a:rPr lang="en-GB" sz="2000" dirty="0" smtClean="0"/>
              <a:t>chieving </a:t>
            </a:r>
            <a:r>
              <a:rPr lang="en-GB" sz="2000" dirty="0"/>
              <a:t>a </a:t>
            </a:r>
            <a:r>
              <a:rPr lang="en-GB" sz="2000" dirty="0" smtClean="0"/>
              <a:t>more efficient </a:t>
            </a:r>
            <a:r>
              <a:rPr lang="en-GB" sz="2000" dirty="0"/>
              <a:t>transformation of inputs into outputs through </a:t>
            </a:r>
            <a:r>
              <a:rPr lang="en-GB" sz="2000" dirty="0" smtClean="0"/>
              <a:t>the reorganization </a:t>
            </a:r>
            <a:r>
              <a:rPr lang="en-GB" sz="2000" dirty="0"/>
              <a:t>of productive </a:t>
            </a:r>
            <a:r>
              <a:rPr lang="en-GB" sz="2000" dirty="0" smtClean="0"/>
              <a:t>activities</a:t>
            </a:r>
          </a:p>
          <a:p>
            <a:r>
              <a:rPr lang="en-GB" sz="2000" dirty="0" smtClean="0"/>
              <a:t>Functional upgrading</a:t>
            </a:r>
          </a:p>
          <a:p>
            <a:pPr lvl="1"/>
            <a:r>
              <a:rPr lang="en-GB" sz="2000" dirty="0" smtClean="0"/>
              <a:t>Acquiring </a:t>
            </a:r>
            <a:r>
              <a:rPr lang="en-GB" sz="2000" dirty="0"/>
              <a:t>new functions (or abandoning old ones) </a:t>
            </a:r>
            <a:r>
              <a:rPr lang="en-GB" sz="2000" dirty="0" smtClean="0"/>
              <a:t>that increase </a:t>
            </a:r>
            <a:r>
              <a:rPr lang="en-GB" sz="2000" dirty="0"/>
              <a:t>the skill content of </a:t>
            </a:r>
            <a:r>
              <a:rPr lang="en-GB" sz="2000" dirty="0" smtClean="0"/>
              <a:t>activities</a:t>
            </a:r>
          </a:p>
          <a:p>
            <a:r>
              <a:rPr lang="en-GB" sz="2400" dirty="0" smtClean="0"/>
              <a:t>Vertical coordination</a:t>
            </a:r>
          </a:p>
          <a:p>
            <a:pPr lvl="1"/>
            <a:r>
              <a:rPr lang="en-GB" sz="2000" dirty="0" smtClean="0"/>
              <a:t>Firms have more secure commercial agreements and contracts and integration within the </a:t>
            </a:r>
            <a:r>
              <a:rPr lang="en-GB" sz="2000" dirty="0" smtClean="0"/>
              <a:t>chain</a:t>
            </a:r>
            <a:endParaRPr lang="en-GB" sz="2000" dirty="0" smtClean="0"/>
          </a:p>
        </p:txBody>
      </p:sp>
    </p:spTree>
    <p:extLst>
      <p:ext uri="{BB962C8B-B14F-4D97-AF65-F5344CB8AC3E}">
        <p14:creationId xmlns:p14="http://schemas.microsoft.com/office/powerpoint/2010/main" val="155817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7" y="1882169"/>
            <a:ext cx="5904656" cy="385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1360" r="7194"/>
          <a:stretch/>
        </p:blipFill>
        <p:spPr>
          <a:xfrm>
            <a:off x="5607697" y="1916832"/>
            <a:ext cx="6575717" cy="3997052"/>
          </a:xfrm>
          <a:prstGeom prst="rect">
            <a:avLst/>
          </a:prstGeom>
        </p:spPr>
      </p:pic>
      <p:sp>
        <p:nvSpPr>
          <p:cNvPr id="9" name="TextBox 8"/>
          <p:cNvSpPr txBox="1"/>
          <p:nvPr/>
        </p:nvSpPr>
        <p:spPr>
          <a:xfrm>
            <a:off x="1766502" y="5913884"/>
            <a:ext cx="2135560" cy="261610"/>
          </a:xfrm>
          <a:prstGeom prst="rect">
            <a:avLst/>
          </a:prstGeom>
          <a:noFill/>
        </p:spPr>
        <p:txBody>
          <a:bodyPr wrap="square" rtlCol="0">
            <a:spAutoFit/>
          </a:bodyPr>
          <a:lstStyle/>
          <a:p>
            <a:r>
              <a:rPr lang="en-GB" sz="1100" dirty="0"/>
              <a:t>Source: </a:t>
            </a:r>
            <a:r>
              <a:rPr lang="en-GB" sz="1100" dirty="0" smtClean="0"/>
              <a:t>Gilbert 2008</a:t>
            </a:r>
            <a:endParaRPr lang="en-GB" sz="1100" dirty="0"/>
          </a:p>
        </p:txBody>
      </p:sp>
      <p:sp>
        <p:nvSpPr>
          <p:cNvPr id="10"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18692" y="333139"/>
            <a:ext cx="11077908" cy="1656183"/>
          </a:xfrm>
        </p:spPr>
        <p:txBody>
          <a:bodyPr>
            <a:noAutofit/>
          </a:bodyPr>
          <a:lstStyle/>
          <a:p>
            <a:r>
              <a:rPr lang="en-GB" sz="2800" dirty="0" smtClean="0"/>
              <a:t>Product differentiation </a:t>
            </a:r>
          </a:p>
          <a:p>
            <a:pPr lvl="1"/>
            <a:r>
              <a:rPr lang="en-GB" sz="2400" dirty="0" smtClean="0"/>
              <a:t>Marketing and branding as “value adds” and mechanisms of accumulation</a:t>
            </a:r>
          </a:p>
        </p:txBody>
      </p:sp>
    </p:spTree>
    <p:extLst>
      <p:ext uri="{BB962C8B-B14F-4D97-AF65-F5344CB8AC3E}">
        <p14:creationId xmlns:p14="http://schemas.microsoft.com/office/powerpoint/2010/main" val="41273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Concentration = Power?</a:t>
            </a:r>
            <a:endParaRPr lang="en-GB" dirty="0"/>
          </a:p>
        </p:txBody>
      </p:sp>
      <p:pic>
        <p:nvPicPr>
          <p:cNvPr id="6" name="Picture 5"/>
          <p:cNvPicPr>
            <a:picLocks noChangeAspect="1"/>
          </p:cNvPicPr>
          <p:nvPr/>
        </p:nvPicPr>
        <p:blipFill>
          <a:blip r:embed="rId3"/>
          <a:stretch>
            <a:fillRect/>
          </a:stretch>
        </p:blipFill>
        <p:spPr>
          <a:xfrm>
            <a:off x="6023992" y="476672"/>
            <a:ext cx="5857875" cy="6172200"/>
          </a:xfrm>
          <a:prstGeom prst="rect">
            <a:avLst/>
          </a:prstGeom>
        </p:spPr>
      </p:pic>
      <p:sp>
        <p:nvSpPr>
          <p:cNvPr id="8"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556793"/>
            <a:ext cx="5400599" cy="4320480"/>
          </a:xfrm>
        </p:spPr>
        <p:txBody>
          <a:bodyPr>
            <a:noAutofit/>
          </a:bodyPr>
          <a:lstStyle/>
          <a:p>
            <a:r>
              <a:rPr lang="en-GB" sz="2000" dirty="0" smtClean="0"/>
              <a:t>Concentration of power</a:t>
            </a:r>
          </a:p>
          <a:p>
            <a:pPr lvl="1"/>
            <a:r>
              <a:rPr lang="en-GB" sz="1800" dirty="0" smtClean="0"/>
              <a:t>Fewer opportunities to upgrade</a:t>
            </a:r>
          </a:p>
          <a:p>
            <a:pPr lvl="1"/>
            <a:endParaRPr lang="en-GB" sz="1800" dirty="0"/>
          </a:p>
        </p:txBody>
      </p:sp>
    </p:spTree>
    <p:extLst>
      <p:ext uri="{BB962C8B-B14F-4D97-AF65-F5344CB8AC3E}">
        <p14:creationId xmlns:p14="http://schemas.microsoft.com/office/powerpoint/2010/main" val="332521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Economies of Scale</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340769"/>
            <a:ext cx="10801199" cy="4320480"/>
          </a:xfrm>
        </p:spPr>
        <p:txBody>
          <a:bodyPr>
            <a:noAutofit/>
          </a:bodyPr>
          <a:lstStyle/>
          <a:p>
            <a:r>
              <a:rPr lang="en-GB" sz="2800" dirty="0" smtClean="0"/>
              <a:t>Case of </a:t>
            </a:r>
          </a:p>
          <a:p>
            <a:pPr lvl="1"/>
            <a:r>
              <a:rPr lang="en-GB" sz="2600" dirty="0" smtClean="0"/>
              <a:t>Pigs in China – </a:t>
            </a:r>
            <a:r>
              <a:rPr lang="en-GB" sz="2600" dirty="0"/>
              <a:t>Schneider </a:t>
            </a:r>
            <a:r>
              <a:rPr lang="en-GB" sz="2600" dirty="0" smtClean="0"/>
              <a:t>(Wasting </a:t>
            </a:r>
            <a:r>
              <a:rPr lang="en-GB" sz="2600" dirty="0"/>
              <a:t>the rural: Meat, manure, and the </a:t>
            </a:r>
            <a:r>
              <a:rPr lang="en-GB" sz="2600" dirty="0" smtClean="0"/>
              <a:t>politics of </a:t>
            </a:r>
            <a:r>
              <a:rPr lang="en-GB" sz="2600" dirty="0"/>
              <a:t>agro-industrialization in contemporary </a:t>
            </a:r>
            <a:r>
              <a:rPr lang="en-GB" sz="2600" dirty="0" smtClean="0"/>
              <a:t>China)</a:t>
            </a:r>
          </a:p>
          <a:p>
            <a:pPr lvl="2"/>
            <a:r>
              <a:rPr lang="en-GB" sz="2200" dirty="0" smtClean="0"/>
              <a:t>Concentrated animal </a:t>
            </a:r>
            <a:r>
              <a:rPr lang="en-GB" sz="2200" dirty="0"/>
              <a:t>feeding </a:t>
            </a:r>
            <a:r>
              <a:rPr lang="en-GB" sz="2200" dirty="0" smtClean="0"/>
              <a:t>operations (CAFOs)</a:t>
            </a:r>
          </a:p>
          <a:p>
            <a:pPr lvl="2"/>
            <a:r>
              <a:rPr lang="en-GB" sz="2200" dirty="0" smtClean="0"/>
              <a:t>Economies </a:t>
            </a:r>
            <a:r>
              <a:rPr lang="en-GB" sz="2200" dirty="0"/>
              <a:t>of scale captured through agribusiness </a:t>
            </a:r>
            <a:r>
              <a:rPr lang="en-GB" sz="2200" dirty="0" smtClean="0"/>
              <a:t>development and </a:t>
            </a:r>
            <a:r>
              <a:rPr lang="en-GB" sz="2200" dirty="0"/>
              <a:t>vertical and horizontal integration. It refers to freeing </a:t>
            </a:r>
            <a:r>
              <a:rPr lang="en-GB" sz="2200" dirty="0" smtClean="0"/>
              <a:t>land and labour in </a:t>
            </a:r>
            <a:r>
              <a:rPr lang="en-GB" sz="2200" dirty="0"/>
              <a:t>the countryside for capitalist </a:t>
            </a:r>
            <a:r>
              <a:rPr lang="en-GB" sz="2200" dirty="0" smtClean="0"/>
              <a:t>production</a:t>
            </a:r>
            <a:endParaRPr lang="en-GB" sz="2200" dirty="0" smtClean="0"/>
          </a:p>
          <a:p>
            <a:pPr lvl="1"/>
            <a:r>
              <a:rPr lang="en-GB" sz="2600" dirty="0" smtClean="0"/>
              <a:t>Aquaculture </a:t>
            </a:r>
            <a:r>
              <a:rPr lang="en-GB" sz="2600" dirty="0" smtClean="0"/>
              <a:t>in Asia – Ponte et </a:t>
            </a:r>
            <a:r>
              <a:rPr lang="en-GB" sz="2600" dirty="0" smtClean="0"/>
              <a:t>al</a:t>
            </a:r>
          </a:p>
          <a:p>
            <a:pPr lvl="2"/>
            <a:r>
              <a:rPr lang="en-GB" sz="2200" dirty="0" smtClean="0"/>
              <a:t>Bangladesh shrimp </a:t>
            </a:r>
            <a:r>
              <a:rPr lang="en-GB" sz="2200" dirty="0"/>
              <a:t>and prawn value chains </a:t>
            </a:r>
            <a:r>
              <a:rPr lang="en-GB" sz="2200" dirty="0" smtClean="0"/>
              <a:t>- fail </a:t>
            </a:r>
            <a:r>
              <a:rPr lang="en-GB" sz="2200" dirty="0"/>
              <a:t>to </a:t>
            </a:r>
            <a:r>
              <a:rPr lang="en-GB" sz="2200" dirty="0" smtClean="0"/>
              <a:t>upgrade- “lower” quality product - signals </a:t>
            </a:r>
            <a:r>
              <a:rPr lang="en-GB" sz="2200" dirty="0"/>
              <a:t>inability </a:t>
            </a:r>
            <a:r>
              <a:rPr lang="en-GB" sz="2200" dirty="0" smtClean="0"/>
              <a:t>of industry </a:t>
            </a:r>
            <a:r>
              <a:rPr lang="en-GB" sz="2200" dirty="0"/>
              <a:t>and government to </a:t>
            </a:r>
            <a:r>
              <a:rPr lang="en-GB" sz="2200" dirty="0" smtClean="0"/>
              <a:t>improve </a:t>
            </a:r>
            <a:r>
              <a:rPr lang="en-GB" sz="2200" dirty="0"/>
              <a:t>– government subsidies that allow </a:t>
            </a:r>
            <a:r>
              <a:rPr lang="en-GB" sz="2200" dirty="0" smtClean="0"/>
              <a:t>processing plants </a:t>
            </a:r>
            <a:r>
              <a:rPr lang="en-GB" sz="2200" dirty="0"/>
              <a:t>to continue to operate far below their capacity and </a:t>
            </a:r>
            <a:r>
              <a:rPr lang="en-GB" sz="2200" dirty="0" smtClean="0"/>
              <a:t>provide  no </a:t>
            </a:r>
            <a:r>
              <a:rPr lang="en-GB" sz="2200" dirty="0"/>
              <a:t>incentive to invest, and high levels of dependence </a:t>
            </a:r>
            <a:r>
              <a:rPr lang="en-GB" sz="2200" dirty="0" smtClean="0"/>
              <a:t>on external </a:t>
            </a:r>
            <a:r>
              <a:rPr lang="en-GB" sz="2200" dirty="0"/>
              <a:t>donor </a:t>
            </a:r>
            <a:r>
              <a:rPr lang="en-GB" sz="2200" dirty="0" smtClean="0"/>
              <a:t>funds</a:t>
            </a:r>
            <a:endParaRPr lang="en-GB" sz="2200" dirty="0"/>
          </a:p>
        </p:txBody>
      </p:sp>
    </p:spTree>
    <p:extLst>
      <p:ext uri="{BB962C8B-B14F-4D97-AF65-F5344CB8AC3E}">
        <p14:creationId xmlns:p14="http://schemas.microsoft.com/office/powerpoint/2010/main" val="2962344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a:t>Flex </a:t>
            </a:r>
            <a:r>
              <a:rPr lang="en-GB" dirty="0" smtClean="0"/>
              <a:t>Crops</a:t>
            </a:r>
            <a:r>
              <a:rPr lang="en-GB" dirty="0"/>
              <a:t>: </a:t>
            </a:r>
            <a:r>
              <a:rPr lang="en-GB" dirty="0" smtClean="0"/>
              <a:t>Food </a:t>
            </a:r>
            <a:r>
              <a:rPr lang="en-GB" dirty="0"/>
              <a:t>to </a:t>
            </a:r>
            <a:r>
              <a:rPr lang="en-GB" dirty="0" smtClean="0"/>
              <a:t>Feed</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335360" y="1556792"/>
            <a:ext cx="11305256" cy="2376264"/>
          </a:xfrm>
        </p:spPr>
        <p:txBody>
          <a:bodyPr>
            <a:normAutofit fontScale="70000" lnSpcReduction="20000"/>
          </a:bodyPr>
          <a:lstStyle/>
          <a:p>
            <a:r>
              <a:rPr lang="en-GB" dirty="0"/>
              <a:t>Flex crops </a:t>
            </a:r>
            <a:endParaRPr lang="en-GB" dirty="0" smtClean="0"/>
          </a:p>
          <a:p>
            <a:pPr lvl="1"/>
            <a:r>
              <a:rPr lang="en-GB" dirty="0" smtClean="0"/>
              <a:t>is a flex-investment. Where a </a:t>
            </a:r>
            <a:r>
              <a:rPr lang="en-GB" dirty="0"/>
              <a:t>single crop </a:t>
            </a:r>
            <a:r>
              <a:rPr lang="en-GB" dirty="0" smtClean="0"/>
              <a:t>can be a diversified </a:t>
            </a:r>
            <a:r>
              <a:rPr lang="en-GB" dirty="0"/>
              <a:t>product </a:t>
            </a:r>
            <a:r>
              <a:rPr lang="en-GB" dirty="0" smtClean="0"/>
              <a:t>portfolio.</a:t>
            </a:r>
          </a:p>
          <a:p>
            <a:pPr lvl="1"/>
            <a:r>
              <a:rPr lang="en-GB" dirty="0" smtClean="0"/>
              <a:t>Multiple options allow investors to </a:t>
            </a:r>
            <a:r>
              <a:rPr lang="en-GB" dirty="0"/>
              <a:t>speculate and gain leverage on the different uses of a crop (e.g. as biodiesel, detergent, or pharmaceutical</a:t>
            </a:r>
            <a:r>
              <a:rPr lang="en-GB" dirty="0" smtClean="0"/>
              <a:t>)</a:t>
            </a:r>
          </a:p>
          <a:p>
            <a:pPr lvl="1"/>
            <a:r>
              <a:rPr lang="en-GB" dirty="0" smtClean="0"/>
              <a:t>Example: Turning </a:t>
            </a:r>
            <a:r>
              <a:rPr lang="en-GB" dirty="0"/>
              <a:t>soy into animal feed </a:t>
            </a:r>
            <a:r>
              <a:rPr lang="en-GB" dirty="0" smtClean="0"/>
              <a:t>has a </a:t>
            </a:r>
            <a:r>
              <a:rPr lang="en-GB" dirty="0"/>
              <a:t>higher market value than </a:t>
            </a:r>
            <a:r>
              <a:rPr lang="en-GB" dirty="0" smtClean="0"/>
              <a:t>say food, </a:t>
            </a:r>
            <a:r>
              <a:rPr lang="en-GB" dirty="0"/>
              <a:t>then production can be flexibly switched to the end-product that can bring in higher returns. </a:t>
            </a:r>
            <a:r>
              <a:rPr lang="en-GB" dirty="0" smtClean="0"/>
              <a:t>Thus, as crops </a:t>
            </a:r>
            <a:r>
              <a:rPr lang="en-GB" dirty="0"/>
              <a:t>are targeted as investment opportunities; financial motives become increasingly significant in determining what crops are grown where, by whom and under what conditions. </a:t>
            </a:r>
            <a:endParaRPr lang="en-GB" dirty="0" smtClean="0"/>
          </a:p>
        </p:txBody>
      </p:sp>
      <p:pic>
        <p:nvPicPr>
          <p:cNvPr id="4" name="Picture 3"/>
          <p:cNvPicPr>
            <a:picLocks noChangeAspect="1"/>
          </p:cNvPicPr>
          <p:nvPr/>
        </p:nvPicPr>
        <p:blipFill>
          <a:blip r:embed="rId3"/>
          <a:stretch>
            <a:fillRect/>
          </a:stretch>
        </p:blipFill>
        <p:spPr>
          <a:xfrm>
            <a:off x="6023992" y="4077072"/>
            <a:ext cx="6008737" cy="2620954"/>
          </a:xfrm>
          <a:prstGeom prst="rect">
            <a:avLst/>
          </a:prstGeom>
        </p:spPr>
      </p:pic>
      <p:sp>
        <p:nvSpPr>
          <p:cNvPr id="5" name="Content Placeholder 2">
            <a:extLst>
              <a:ext uri="{FF2B5EF4-FFF2-40B4-BE49-F238E27FC236}">
                <a16:creationId xmlns:a16="http://schemas.microsoft.com/office/drawing/2014/main" id="{A3A3B32A-9D0E-4CC4-B099-227F021E649A}"/>
              </a:ext>
            </a:extLst>
          </p:cNvPr>
          <p:cNvSpPr txBox="1">
            <a:spLocks/>
          </p:cNvSpPr>
          <p:nvPr/>
        </p:nvSpPr>
        <p:spPr>
          <a:xfrm>
            <a:off x="501493" y="3941125"/>
            <a:ext cx="5609641" cy="2088232"/>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27F81"/>
              </a:buClr>
              <a:buSzPct val="100000"/>
              <a:buFont typeface="Wingdings" panose="05000000000000000000" pitchFamily="2" charset="2"/>
              <a:buChar char="Ø"/>
              <a:defRPr sz="3000" kern="1200">
                <a:solidFill>
                  <a:schemeClr val="tx1"/>
                </a:solidFill>
                <a:latin typeface="Calibri" panose="020F0502020204030204" pitchFamily="34" charset="0"/>
                <a:ea typeface="+mn-ea"/>
                <a:cs typeface="Calibri" panose="020F0502020204030204" pitchFamily="34" charset="0"/>
              </a:defRPr>
            </a:lvl1pPr>
            <a:lvl2pPr marL="557213" indent="-214313" algn="l" defTabSz="342900" rtl="0" eaLnBrk="1" latinLnBrk="0" hangingPunct="1">
              <a:spcBef>
                <a:spcPct val="20000"/>
              </a:spcBef>
              <a:buClr>
                <a:schemeClr val="accent3"/>
              </a:buClr>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857250" indent="-171450" algn="l" defTabSz="342900" rtl="0" eaLnBrk="1" latinLnBrk="0" hangingPunct="1">
              <a:spcBef>
                <a:spcPct val="20000"/>
              </a:spcBef>
              <a:buClr>
                <a:schemeClr val="accent3"/>
              </a:buClr>
              <a:buSzPct val="100000"/>
              <a:buFont typeface="Wingdings" charset="2"/>
              <a:buChar char="§"/>
              <a:defRPr sz="2400" kern="1200">
                <a:solidFill>
                  <a:schemeClr val="tx1"/>
                </a:solidFill>
                <a:latin typeface="Calibri" panose="020F0502020204030204" pitchFamily="34" charset="0"/>
                <a:ea typeface="+mn-ea"/>
                <a:cs typeface="Calibri" panose="020F0502020204030204" pitchFamily="34" charset="0"/>
              </a:defRPr>
            </a:lvl3pPr>
            <a:lvl4pPr marL="1200150" indent="-171450" algn="l" defTabSz="342900" rtl="0" eaLnBrk="1" latinLnBrk="0" hangingPunct="1">
              <a:spcBef>
                <a:spcPct val="20000"/>
              </a:spcBef>
              <a:buClr>
                <a:schemeClr val="accent3"/>
              </a:buClr>
              <a:buSzPct val="100000"/>
              <a:buFont typeface="Courier New"/>
              <a:buChar char="o"/>
              <a:defRPr sz="1600" kern="1200">
                <a:solidFill>
                  <a:schemeClr val="tx1"/>
                </a:solidFill>
                <a:latin typeface="Calibri" panose="020F0502020204030204" pitchFamily="34" charset="0"/>
                <a:ea typeface="+mn-ea"/>
                <a:cs typeface="Calibri" panose="020F0502020204030204" pitchFamily="34" charset="0"/>
              </a:defRPr>
            </a:lvl4pPr>
            <a:lvl5pPr marL="1543050" indent="-171450" algn="l" defTabSz="342900" rtl="0" eaLnBrk="1" latinLnBrk="0" hangingPunct="1">
              <a:spcBef>
                <a:spcPct val="20000"/>
              </a:spcBef>
              <a:buClr>
                <a:schemeClr val="accent3"/>
              </a:buClr>
              <a:buSzPct val="100000"/>
              <a:buFont typeface="Lucida Grande"/>
              <a:buChar char="-"/>
              <a:defRPr sz="1400" kern="1200">
                <a:solidFill>
                  <a:schemeClr val="tx1"/>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r>
              <a:rPr lang="en-GB" sz="2000" dirty="0"/>
              <a:t>Implications on land cultivation and biodiversity</a:t>
            </a:r>
          </a:p>
          <a:p>
            <a:r>
              <a:rPr lang="en-GB" sz="2000" dirty="0" smtClean="0"/>
              <a:t>China imports 37% of all soybeans trade and 19% of all trade in oilseeds in the world (Hansen and </a:t>
            </a:r>
            <a:r>
              <a:rPr lang="en-GB" sz="2000" dirty="0" err="1" smtClean="0"/>
              <a:t>Jakobsen</a:t>
            </a:r>
            <a:r>
              <a:rPr lang="en-GB" sz="2000" dirty="0" smtClean="0"/>
              <a:t> 2020).</a:t>
            </a:r>
          </a:p>
          <a:p>
            <a:r>
              <a:rPr lang="en-GB" sz="2000" dirty="0" smtClean="0"/>
              <a:t>68% of China’s production of maize goes into animal feed (Ely, </a:t>
            </a:r>
            <a:r>
              <a:rPr lang="en-GB" sz="2000" dirty="0" err="1" smtClean="0"/>
              <a:t>Geall</a:t>
            </a:r>
            <a:r>
              <a:rPr lang="en-GB" sz="2000" dirty="0" smtClean="0"/>
              <a:t>, and Song 2016)</a:t>
            </a:r>
          </a:p>
        </p:txBody>
      </p:sp>
    </p:spTree>
    <p:extLst>
      <p:ext uri="{BB962C8B-B14F-4D97-AF65-F5344CB8AC3E}">
        <p14:creationId xmlns:p14="http://schemas.microsoft.com/office/powerpoint/2010/main" val="338256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t>Circuits of Capital</a:t>
            </a:r>
            <a:r>
              <a:rPr lang="en-GB" sz="5300" dirty="0" smtClean="0"/>
              <a:t/>
            </a:r>
            <a:br>
              <a:rPr lang="en-GB" sz="5300" dirty="0" smtClean="0"/>
            </a:br>
            <a:r>
              <a:rPr lang="en-GB" dirty="0" smtClean="0"/>
              <a:t/>
            </a:r>
            <a:br>
              <a:rPr lang="en-GB" dirty="0" smtClean="0"/>
            </a:br>
            <a:r>
              <a:rPr lang="en-GB" dirty="0" smtClean="0"/>
              <a:t>What do Covid-19, Ebola, palm oil and bats have in common</a:t>
            </a:r>
            <a:r>
              <a:rPr lang="en-GB" dirty="0" smtClean="0"/>
              <a:t>?</a:t>
            </a:r>
            <a:br>
              <a:rPr lang="en-GB" dirty="0" smtClean="0"/>
            </a:br>
            <a:r>
              <a:rPr lang="en-GB" dirty="0" smtClean="0"/>
              <a:t/>
            </a:r>
            <a:br>
              <a:rPr lang="en-GB" dirty="0" smtClean="0"/>
            </a:br>
            <a:r>
              <a:rPr lang="en-GB" dirty="0"/>
              <a:t>Go to </a:t>
            </a:r>
            <a:r>
              <a:rPr lang="en-GB" b="1" dirty="0"/>
              <a:t>www.menti.com</a:t>
            </a:r>
            <a:r>
              <a:rPr lang="en-GB" dirty="0"/>
              <a:t> and use the code </a:t>
            </a:r>
            <a:r>
              <a:rPr lang="en-GB" b="1" dirty="0"/>
              <a:t>7093 4236</a:t>
            </a:r>
            <a:endParaRPr lang="en-GB" dirty="0"/>
          </a:p>
        </p:txBody>
      </p:sp>
    </p:spTree>
    <p:extLst>
      <p:ext uri="{BB962C8B-B14F-4D97-AF65-F5344CB8AC3E}">
        <p14:creationId xmlns:p14="http://schemas.microsoft.com/office/powerpoint/2010/main" val="1161406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1CDC89A-2210-4BDB-BEFE-1084663F224C}"/>
              </a:ext>
            </a:extLst>
          </p:cNvPr>
          <p:cNvSpPr>
            <a:spLocks noGrp="1"/>
          </p:cNvSpPr>
          <p:nvPr>
            <p:ph type="title"/>
          </p:nvPr>
        </p:nvSpPr>
        <p:spPr>
          <a:xfrm>
            <a:off x="407368" y="332656"/>
            <a:ext cx="5303913" cy="908720"/>
          </a:xfrm>
        </p:spPr>
        <p:txBody>
          <a:bodyPr>
            <a:normAutofit/>
          </a:bodyPr>
          <a:lstStyle/>
          <a:p>
            <a:r>
              <a:rPr lang="en-GB" sz="2800" dirty="0" smtClean="0"/>
              <a:t>Case of Vietnam and China</a:t>
            </a:r>
            <a:endParaRPr lang="en-GB" sz="2800" dirty="0"/>
          </a:p>
        </p:txBody>
      </p:sp>
      <p:pic>
        <p:nvPicPr>
          <p:cNvPr id="6" name="Picture 5"/>
          <p:cNvPicPr>
            <a:picLocks noChangeAspect="1"/>
          </p:cNvPicPr>
          <p:nvPr/>
        </p:nvPicPr>
        <p:blipFill>
          <a:blip r:embed="rId3"/>
          <a:stretch>
            <a:fillRect/>
          </a:stretch>
        </p:blipFill>
        <p:spPr>
          <a:xfrm>
            <a:off x="6391275" y="4564"/>
            <a:ext cx="5800725" cy="4772025"/>
          </a:xfrm>
          <a:prstGeom prst="rect">
            <a:avLst/>
          </a:prstGeom>
        </p:spPr>
      </p:pic>
      <p:pic>
        <p:nvPicPr>
          <p:cNvPr id="7" name="Picture 6"/>
          <p:cNvPicPr>
            <a:picLocks noChangeAspect="1"/>
          </p:cNvPicPr>
          <p:nvPr/>
        </p:nvPicPr>
        <p:blipFill>
          <a:blip r:embed="rId4"/>
          <a:stretch>
            <a:fillRect/>
          </a:stretch>
        </p:blipFill>
        <p:spPr>
          <a:xfrm>
            <a:off x="6543675" y="2121024"/>
            <a:ext cx="5648325" cy="4752975"/>
          </a:xfrm>
          <a:prstGeom prst="rect">
            <a:avLst/>
          </a:prstGeom>
        </p:spPr>
      </p:pic>
      <p:pic>
        <p:nvPicPr>
          <p:cNvPr id="8" name="Picture 7"/>
          <p:cNvPicPr>
            <a:picLocks noChangeAspect="1"/>
          </p:cNvPicPr>
          <p:nvPr/>
        </p:nvPicPr>
        <p:blipFill>
          <a:blip r:embed="rId5"/>
          <a:stretch>
            <a:fillRect/>
          </a:stretch>
        </p:blipFill>
        <p:spPr>
          <a:xfrm>
            <a:off x="353286" y="1556792"/>
            <a:ext cx="5976664" cy="5151268"/>
          </a:xfrm>
          <a:prstGeom prst="rect">
            <a:avLst/>
          </a:prstGeom>
        </p:spPr>
      </p:pic>
      <p:sp>
        <p:nvSpPr>
          <p:cNvPr id="2" name="TextBox 1"/>
          <p:cNvSpPr txBox="1"/>
          <p:nvPr/>
        </p:nvSpPr>
        <p:spPr>
          <a:xfrm>
            <a:off x="554672" y="1052736"/>
            <a:ext cx="5613335" cy="646331"/>
          </a:xfrm>
          <a:prstGeom prst="rect">
            <a:avLst/>
          </a:prstGeom>
          <a:noFill/>
        </p:spPr>
        <p:txBody>
          <a:bodyPr wrap="square" rtlCol="0">
            <a:spAutoFit/>
          </a:bodyPr>
          <a:lstStyle/>
          <a:p>
            <a:r>
              <a:rPr lang="en-GB" dirty="0" smtClean="0"/>
              <a:t>While China is one of the biggest producers of meat, it is also an importer of both meat and feed inputs. </a:t>
            </a:r>
            <a:endParaRPr lang="en-GB" dirty="0"/>
          </a:p>
        </p:txBody>
      </p:sp>
      <p:sp>
        <p:nvSpPr>
          <p:cNvPr id="3" name="TextBox 2"/>
          <p:cNvSpPr txBox="1"/>
          <p:nvPr/>
        </p:nvSpPr>
        <p:spPr>
          <a:xfrm>
            <a:off x="2855639" y="6309320"/>
            <a:ext cx="3500661" cy="261610"/>
          </a:xfrm>
          <a:prstGeom prst="rect">
            <a:avLst/>
          </a:prstGeom>
          <a:noFill/>
        </p:spPr>
        <p:txBody>
          <a:bodyPr wrap="square" rtlCol="0">
            <a:spAutoFit/>
          </a:bodyPr>
          <a:lstStyle/>
          <a:p>
            <a:r>
              <a:rPr lang="en-GB" sz="1100" dirty="0"/>
              <a:t>Source: </a:t>
            </a:r>
            <a:r>
              <a:rPr lang="en-GB" sz="1100" dirty="0" err="1"/>
              <a:t>Arve</a:t>
            </a:r>
            <a:r>
              <a:rPr lang="en-GB" sz="1100" dirty="0"/>
              <a:t> Hansen &amp; </a:t>
            </a:r>
            <a:r>
              <a:rPr lang="en-GB" sz="1100" dirty="0" err="1"/>
              <a:t>Jostein</a:t>
            </a:r>
            <a:r>
              <a:rPr lang="en-GB" sz="1100" dirty="0"/>
              <a:t> </a:t>
            </a:r>
            <a:r>
              <a:rPr lang="en-GB" sz="1100" dirty="0" err="1"/>
              <a:t>Jakobsen</a:t>
            </a:r>
            <a:r>
              <a:rPr lang="en-GB" sz="1100" dirty="0"/>
              <a:t> (2020</a:t>
            </a:r>
            <a:r>
              <a:rPr lang="en-GB" sz="1100" dirty="0" smtClean="0"/>
              <a:t>)</a:t>
            </a:r>
            <a:endParaRPr lang="en-GB" sz="1100" dirty="0"/>
          </a:p>
        </p:txBody>
      </p:sp>
    </p:spTree>
    <p:extLst>
      <p:ext uri="{BB962C8B-B14F-4D97-AF65-F5344CB8AC3E}">
        <p14:creationId xmlns:p14="http://schemas.microsoft.com/office/powerpoint/2010/main" val="30342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Export Standards</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412777"/>
            <a:ext cx="10801199" cy="4248471"/>
          </a:xfrm>
        </p:spPr>
        <p:txBody>
          <a:bodyPr>
            <a:noAutofit/>
          </a:bodyPr>
          <a:lstStyle/>
          <a:p>
            <a:r>
              <a:rPr lang="en-GB" sz="2400" dirty="0" smtClean="0"/>
              <a:t>Guinea Palm Oil - “Discipline imposed </a:t>
            </a:r>
            <a:r>
              <a:rPr lang="en-GB" sz="2400" dirty="0"/>
              <a:t>by the biology of the industrialized </a:t>
            </a:r>
            <a:r>
              <a:rPr lang="en-GB" sz="2400" dirty="0" smtClean="0"/>
              <a:t>tree” </a:t>
            </a:r>
          </a:p>
          <a:p>
            <a:pPr lvl="1"/>
            <a:r>
              <a:rPr lang="en-GB" sz="2400" dirty="0" smtClean="0"/>
              <a:t>Producers </a:t>
            </a:r>
            <a:r>
              <a:rPr lang="en-GB" sz="2400" dirty="0"/>
              <a:t>who </a:t>
            </a:r>
            <a:r>
              <a:rPr lang="en-GB" sz="2400" dirty="0" smtClean="0"/>
              <a:t>brook their </a:t>
            </a:r>
            <a:r>
              <a:rPr lang="en-GB" sz="2400" dirty="0"/>
              <a:t>contracts </a:t>
            </a:r>
            <a:r>
              <a:rPr lang="en-GB" sz="2400" dirty="0" smtClean="0"/>
              <a:t>were </a:t>
            </a:r>
            <a:r>
              <a:rPr lang="en-GB" sz="2400" dirty="0"/>
              <a:t>left with </a:t>
            </a:r>
            <a:r>
              <a:rPr lang="en-GB" sz="2400" dirty="0" smtClean="0"/>
              <a:t>second generation palm trees that produced </a:t>
            </a:r>
            <a:r>
              <a:rPr lang="en-GB" sz="2400" dirty="0"/>
              <a:t>only 60% the oil of first generation seeds provisioned by the company (</a:t>
            </a:r>
            <a:r>
              <a:rPr lang="en-GB" sz="2400" dirty="0" err="1"/>
              <a:t>Delarue</a:t>
            </a:r>
            <a:r>
              <a:rPr lang="en-GB" sz="2400" dirty="0"/>
              <a:t> and </a:t>
            </a:r>
            <a:r>
              <a:rPr lang="en-GB" sz="2400" dirty="0" err="1"/>
              <a:t>Cochet</a:t>
            </a:r>
            <a:r>
              <a:rPr lang="en-GB" sz="2400" dirty="0"/>
              <a:t>, 2013</a:t>
            </a:r>
            <a:r>
              <a:rPr lang="en-GB" sz="2400" dirty="0" smtClean="0"/>
              <a:t>)</a:t>
            </a:r>
          </a:p>
          <a:p>
            <a:r>
              <a:rPr lang="en-GB" sz="2400" dirty="0" smtClean="0"/>
              <a:t>Fish in Kenya and Tanzania - vertical integration into final processing for </a:t>
            </a:r>
            <a:r>
              <a:rPr lang="en-GB" sz="2400" dirty="0"/>
              <a:t>table fish value chain </a:t>
            </a:r>
            <a:endParaRPr lang="en-GB" sz="2400" dirty="0" smtClean="0"/>
          </a:p>
          <a:p>
            <a:pPr lvl="1"/>
            <a:r>
              <a:rPr lang="en-GB" sz="2400" dirty="0" smtClean="0"/>
              <a:t>But </a:t>
            </a:r>
            <a:r>
              <a:rPr lang="en-GB" sz="2400" dirty="0"/>
              <a:t>this </a:t>
            </a:r>
            <a:r>
              <a:rPr lang="en-GB" sz="2400" dirty="0" smtClean="0"/>
              <a:t>upgrading proved </a:t>
            </a:r>
            <a:r>
              <a:rPr lang="en-GB" sz="2400" dirty="0"/>
              <a:t>unsustainable in the face of </a:t>
            </a:r>
            <a:r>
              <a:rPr lang="en-GB" sz="2400" dirty="0" smtClean="0"/>
              <a:t>a raising </a:t>
            </a:r>
            <a:r>
              <a:rPr lang="en-GB" sz="2400" dirty="0"/>
              <a:t>of EU market entry </a:t>
            </a:r>
            <a:r>
              <a:rPr lang="en-GB" sz="2400" dirty="0" smtClean="0"/>
              <a:t>barriers (Gibbon, 2001)</a:t>
            </a:r>
          </a:p>
          <a:p>
            <a:r>
              <a:rPr lang="en-GB" sz="2400" dirty="0" smtClean="0"/>
              <a:t>Why is relevant? Concentration of power</a:t>
            </a:r>
            <a:r>
              <a:rPr lang="en-GB" sz="2400" dirty="0" smtClean="0"/>
              <a:t>!</a:t>
            </a:r>
          </a:p>
          <a:p>
            <a:r>
              <a:rPr lang="en-GB" sz="2400" dirty="0" smtClean="0"/>
              <a:t>More on this next week </a:t>
            </a:r>
            <a:r>
              <a:rPr lang="en-GB" sz="2400" dirty="0" smtClean="0">
                <a:sym typeface="Wingdings" panose="05000000000000000000" pitchFamily="2" charset="2"/>
              </a:rPr>
              <a:t></a:t>
            </a:r>
            <a:endParaRPr lang="en-GB" sz="2400" dirty="0" smtClean="0"/>
          </a:p>
          <a:p>
            <a:endParaRPr lang="en-GB" sz="2400" dirty="0"/>
          </a:p>
          <a:p>
            <a:pPr lvl="1"/>
            <a:endParaRPr lang="en-GB" sz="2400" dirty="0"/>
          </a:p>
        </p:txBody>
      </p:sp>
    </p:spTree>
    <p:extLst>
      <p:ext uri="{BB962C8B-B14F-4D97-AF65-F5344CB8AC3E}">
        <p14:creationId xmlns:p14="http://schemas.microsoft.com/office/powerpoint/2010/main" val="1581175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solidFill>
                  <a:schemeClr val="accent6">
                    <a:lumMod val="75000"/>
                  </a:schemeClr>
                </a:solidFill>
              </a:rPr>
              <a:t>Global</a:t>
            </a:r>
            <a:r>
              <a:rPr lang="en-GB" dirty="0" smtClean="0"/>
              <a:t> “Value” Chains</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91811" y="1340769"/>
            <a:ext cx="10801199" cy="4320480"/>
          </a:xfrm>
        </p:spPr>
        <p:txBody>
          <a:bodyPr>
            <a:noAutofit/>
          </a:bodyPr>
          <a:lstStyle/>
          <a:p>
            <a:r>
              <a:rPr lang="en-GB" sz="2400" dirty="0" smtClean="0"/>
              <a:t>Why study GVC and how is it linked to livestock diseases and AMR?</a:t>
            </a:r>
          </a:p>
          <a:p>
            <a:pPr lvl="1"/>
            <a:r>
              <a:rPr lang="en-GB" sz="2200" dirty="0"/>
              <a:t>Livestock production is increasingly becoming globalised and organised through value chains</a:t>
            </a:r>
          </a:p>
          <a:p>
            <a:pPr lvl="2"/>
            <a:r>
              <a:rPr lang="en-GB" sz="1800" dirty="0" smtClean="0"/>
              <a:t>To understand nature of global integration for producers in LMICs</a:t>
            </a:r>
          </a:p>
          <a:p>
            <a:pPr lvl="1"/>
            <a:r>
              <a:rPr lang="en-GB" sz="2200" dirty="0" smtClean="0"/>
              <a:t>To unpack how “value” is defined and distributed </a:t>
            </a:r>
          </a:p>
          <a:p>
            <a:pPr lvl="2"/>
            <a:r>
              <a:rPr lang="en-GB" sz="1800" dirty="0" smtClean="0"/>
              <a:t>More importantly how it is not defined or distributed</a:t>
            </a:r>
          </a:p>
          <a:p>
            <a:pPr lvl="2"/>
            <a:r>
              <a:rPr lang="en-GB" sz="1800" dirty="0" smtClean="0"/>
              <a:t>Environmental implications of GVCs </a:t>
            </a:r>
            <a:r>
              <a:rPr lang="en-GB" sz="1800" dirty="0"/>
              <a:t>- ‘thinking about production not as value creation but as a process of materials transformation in which environmental change and the organization/disorganization of matter and energy are integral rather than incidental to economic activity’ (Bridge, 2008, p. </a:t>
            </a:r>
            <a:r>
              <a:rPr lang="en-GB" sz="1800" dirty="0" smtClean="0"/>
              <a:t>77) – </a:t>
            </a:r>
            <a:r>
              <a:rPr lang="en-GB" sz="1800" dirty="0" err="1" smtClean="0"/>
              <a:t>ie</a:t>
            </a:r>
            <a:r>
              <a:rPr lang="en-GB" sz="1800" dirty="0" smtClean="0"/>
              <a:t>. Integrating ecology in “value” of GVC</a:t>
            </a:r>
          </a:p>
          <a:p>
            <a:pPr lvl="1"/>
            <a:r>
              <a:rPr lang="en-GB" sz="2200" dirty="0" smtClean="0"/>
              <a:t>Analysis of power concentration in GVCs helps to identify</a:t>
            </a:r>
          </a:p>
          <a:p>
            <a:pPr lvl="2"/>
            <a:r>
              <a:rPr lang="en-GB" sz="1800" dirty="0" smtClean="0"/>
              <a:t>Winners and losers of the global integration process</a:t>
            </a:r>
          </a:p>
          <a:p>
            <a:pPr lvl="2"/>
            <a:r>
              <a:rPr lang="en-GB" sz="1800" dirty="0" smtClean="0"/>
              <a:t>Potential for upgrading</a:t>
            </a:r>
          </a:p>
          <a:p>
            <a:pPr lvl="2"/>
            <a:r>
              <a:rPr lang="en-GB" sz="1800" dirty="0" smtClean="0"/>
              <a:t>Touchpoints/entry points for interventions for structural one health interventions </a:t>
            </a:r>
          </a:p>
          <a:p>
            <a:pPr lvl="1"/>
            <a:endParaRPr lang="en-GB" sz="2200" dirty="0" smtClean="0"/>
          </a:p>
          <a:p>
            <a:pPr lvl="1"/>
            <a:endParaRPr lang="en-GB" sz="2200" dirty="0" smtClean="0"/>
          </a:p>
          <a:p>
            <a:endParaRPr lang="en-GB" sz="2400" dirty="0" smtClean="0"/>
          </a:p>
          <a:p>
            <a:endParaRPr lang="en-GB" sz="2400" dirty="0"/>
          </a:p>
        </p:txBody>
      </p:sp>
    </p:spTree>
    <p:extLst>
      <p:ext uri="{BB962C8B-B14F-4D97-AF65-F5344CB8AC3E}">
        <p14:creationId xmlns:p14="http://schemas.microsoft.com/office/powerpoint/2010/main" val="808707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Conclusion</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479377" y="1556793"/>
            <a:ext cx="10801199" cy="4320480"/>
          </a:xfrm>
        </p:spPr>
        <p:txBody>
          <a:bodyPr>
            <a:noAutofit/>
          </a:bodyPr>
          <a:lstStyle/>
          <a:p>
            <a:r>
              <a:rPr lang="en-GB" sz="2600" dirty="0" smtClean="0"/>
              <a:t>Links between global capital, </a:t>
            </a:r>
            <a:r>
              <a:rPr lang="en-GB" sz="2600" dirty="0" smtClean="0"/>
              <a:t>banks, transnational </a:t>
            </a:r>
            <a:r>
              <a:rPr lang="en-GB" sz="2600" dirty="0" smtClean="0"/>
              <a:t>corporations, </a:t>
            </a:r>
            <a:r>
              <a:rPr lang="en-GB" sz="2600" dirty="0" err="1" smtClean="0"/>
              <a:t>philanthrocapitalism</a:t>
            </a:r>
            <a:r>
              <a:rPr lang="en-GB" sz="2600" dirty="0" smtClean="0"/>
              <a:t>, food production, distribution, environmental and disease predisposition in </a:t>
            </a:r>
            <a:r>
              <a:rPr lang="en-GB" sz="2600" dirty="0" smtClean="0"/>
              <a:t>LMICs</a:t>
            </a:r>
            <a:endParaRPr lang="en-GB" sz="2600" dirty="0" smtClean="0"/>
          </a:p>
        </p:txBody>
      </p:sp>
    </p:spTree>
    <p:extLst>
      <p:ext uri="{BB962C8B-B14F-4D97-AF65-F5344CB8AC3E}">
        <p14:creationId xmlns:p14="http://schemas.microsoft.com/office/powerpoint/2010/main" val="2352413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 example</a:t>
            </a:r>
          </a:p>
        </p:txBody>
      </p:sp>
      <p:sp>
        <p:nvSpPr>
          <p:cNvPr id="3" name="Content Placeholder 2"/>
          <p:cNvSpPr>
            <a:spLocks noGrp="1"/>
          </p:cNvSpPr>
          <p:nvPr>
            <p:ph sz="half" idx="1"/>
          </p:nvPr>
        </p:nvSpPr>
        <p:spPr>
          <a:xfrm>
            <a:off x="652500" y="1418716"/>
            <a:ext cx="10886999" cy="4269139"/>
          </a:xfrm>
        </p:spPr>
        <p:txBody>
          <a:bodyPr>
            <a:noAutofit/>
          </a:bodyPr>
          <a:lstStyle/>
          <a:p>
            <a:r>
              <a:rPr lang="en-GB" sz="900" dirty="0"/>
              <a:t>Andrew K. Jorgenson, “Unequal Ecological Exchange and Environmental Degradation: A Theoretical Proposition and Cross-National Study of Deforestation, 1990–2000,” Rural Sociology 71, no. 4 (2006): </a:t>
            </a:r>
            <a:r>
              <a:rPr lang="en-GB" sz="900" dirty="0" smtClean="0"/>
              <a:t>685–712</a:t>
            </a:r>
          </a:p>
          <a:p>
            <a:r>
              <a:rPr lang="en-GB" sz="900" dirty="0" smtClean="0"/>
              <a:t>Luke </a:t>
            </a:r>
            <a:r>
              <a:rPr lang="en-GB" sz="900" dirty="0"/>
              <a:t>Bergmann &amp; Mollie Holmberg (2016) Land in Motion, Annals of the American Association of Geographers, 106:4, 932-956, DOI: </a:t>
            </a:r>
            <a:r>
              <a:rPr lang="en-GB" sz="900" dirty="0" smtClean="0"/>
              <a:t>10.1080/24694452.2016.1145537 </a:t>
            </a:r>
          </a:p>
          <a:p>
            <a:r>
              <a:rPr lang="en-GB" sz="900" dirty="0"/>
              <a:t>David </a:t>
            </a:r>
            <a:r>
              <a:rPr lang="en-GB" sz="900" dirty="0" err="1"/>
              <a:t>Molyneux</a:t>
            </a:r>
            <a:r>
              <a:rPr lang="en-GB" sz="900" dirty="0"/>
              <a:t> et al., “</a:t>
            </a:r>
            <a:r>
              <a:rPr lang="en-GB" sz="900" dirty="0" err="1"/>
              <a:t>Zoonoses</a:t>
            </a:r>
            <a:r>
              <a:rPr lang="en-GB" sz="900" dirty="0"/>
              <a:t> and Marginalised Infectious Diseases of Poverty: Where Do We Stand?,” Parasites &amp; Vectors 4, no. 106 (2011</a:t>
            </a:r>
            <a:r>
              <a:rPr lang="en-GB" sz="900" dirty="0" smtClean="0"/>
              <a:t>).</a:t>
            </a:r>
          </a:p>
          <a:p>
            <a:r>
              <a:rPr lang="en-GB" sz="900" dirty="0" smtClean="0"/>
              <a:t>Andrew </a:t>
            </a:r>
            <a:r>
              <a:rPr lang="en-GB" sz="900" dirty="0" err="1"/>
              <a:t>Wasley</a:t>
            </a:r>
            <a:r>
              <a:rPr lang="en-GB" sz="900" dirty="0"/>
              <a:t>, Alexandra Heal, 2 Jul 2020, Revealed: development banks funding industrial livestock farms around the world, The </a:t>
            </a:r>
            <a:r>
              <a:rPr lang="en-GB" sz="900" dirty="0" smtClean="0"/>
              <a:t>Guardian https</a:t>
            </a:r>
            <a:r>
              <a:rPr lang="en-GB" sz="900" dirty="0"/>
              <a:t>://www.theguardian.com/environment/2020/jul/02/revealed-development-banks-funding-industrial-livestock-farms-around-the-world </a:t>
            </a:r>
            <a:endParaRPr lang="en-GB" sz="900" dirty="0" smtClean="0"/>
          </a:p>
          <a:p>
            <a:r>
              <a:rPr lang="en-GB" sz="900" dirty="0" err="1"/>
              <a:t>Stuckler</a:t>
            </a:r>
            <a:r>
              <a:rPr lang="en-GB" sz="900" dirty="0"/>
              <a:t> D, </a:t>
            </a:r>
            <a:r>
              <a:rPr lang="en-GB" sz="900" dirty="0" err="1"/>
              <a:t>Basu</a:t>
            </a:r>
            <a:r>
              <a:rPr lang="en-GB" sz="900" dirty="0"/>
              <a:t> S. The International Monetary Fund’s eff </a:t>
            </a:r>
            <a:r>
              <a:rPr lang="en-GB" sz="900" dirty="0" err="1"/>
              <a:t>ects</a:t>
            </a:r>
            <a:r>
              <a:rPr lang="en-GB" sz="900" dirty="0"/>
              <a:t> on </a:t>
            </a:r>
            <a:r>
              <a:rPr lang="en-GB" sz="900" dirty="0" smtClean="0"/>
              <a:t>global health</a:t>
            </a:r>
            <a:r>
              <a:rPr lang="en-GB" sz="900" dirty="0"/>
              <a:t>: before and after the 2008 </a:t>
            </a:r>
            <a:r>
              <a:rPr lang="en-GB" sz="900" dirty="0" smtClean="0"/>
              <a:t>financial </a:t>
            </a:r>
            <a:r>
              <a:rPr lang="en-GB" sz="900" dirty="0"/>
              <a:t>crisis. </a:t>
            </a:r>
            <a:r>
              <a:rPr lang="en-GB" sz="900" dirty="0" err="1"/>
              <a:t>Int</a:t>
            </a:r>
            <a:r>
              <a:rPr lang="en-GB" sz="900" dirty="0"/>
              <a:t> J Health </a:t>
            </a:r>
            <a:r>
              <a:rPr lang="en-GB" sz="900" dirty="0" err="1"/>
              <a:t>Serv</a:t>
            </a:r>
            <a:r>
              <a:rPr lang="en-GB" sz="900" dirty="0"/>
              <a:t> 2009</a:t>
            </a:r>
            <a:r>
              <a:rPr lang="en-GB" sz="900" dirty="0" smtClean="0"/>
              <a:t>; 39</a:t>
            </a:r>
            <a:r>
              <a:rPr lang="en-GB" sz="900" dirty="0"/>
              <a:t>: 771–81.</a:t>
            </a:r>
          </a:p>
          <a:p>
            <a:r>
              <a:rPr lang="en-GB" sz="900" dirty="0" smtClean="0"/>
              <a:t>Goldsborough </a:t>
            </a:r>
            <a:r>
              <a:rPr lang="en-GB" sz="900" dirty="0"/>
              <a:t>D. Does the IMF constrain health spending in </a:t>
            </a:r>
            <a:r>
              <a:rPr lang="en-GB" sz="900" dirty="0" smtClean="0"/>
              <a:t>poor countries</a:t>
            </a:r>
            <a:r>
              <a:rPr lang="en-GB" sz="900" dirty="0"/>
              <a:t>? Evidence and an agenda for action. Washington, DC: </a:t>
            </a:r>
            <a:r>
              <a:rPr lang="en-GB" sz="900" dirty="0" err="1"/>
              <a:t>Center</a:t>
            </a:r>
            <a:r>
              <a:rPr lang="en-GB" sz="900" dirty="0"/>
              <a:t> </a:t>
            </a:r>
            <a:r>
              <a:rPr lang="en-GB" sz="900" dirty="0" smtClean="0"/>
              <a:t>for Global </a:t>
            </a:r>
            <a:r>
              <a:rPr lang="en-GB" sz="900" dirty="0"/>
              <a:t>Development, 2007. </a:t>
            </a:r>
            <a:r>
              <a:rPr lang="en-GB" sz="900" dirty="0">
                <a:hlinkClick r:id="rId3"/>
              </a:rPr>
              <a:t>http://</a:t>
            </a:r>
            <a:r>
              <a:rPr lang="en-GB" sz="900" dirty="0" smtClean="0">
                <a:hlinkClick r:id="rId3"/>
              </a:rPr>
              <a:t>www.cgdev.org/page/does-imfconstrain-health-spending-poor-countries-evidence-and-agenda-action</a:t>
            </a:r>
            <a:r>
              <a:rPr lang="en-GB" sz="900" dirty="0" smtClean="0"/>
              <a:t>)</a:t>
            </a:r>
          </a:p>
          <a:p>
            <a:r>
              <a:rPr lang="en-GB" sz="900" dirty="0"/>
              <a:t>McColl K. Fighting the brain drain. BMJ 2008; 337: </a:t>
            </a:r>
            <a:r>
              <a:rPr lang="en-GB" sz="900" dirty="0" smtClean="0"/>
              <a:t>a1496</a:t>
            </a:r>
          </a:p>
          <a:p>
            <a:r>
              <a:rPr lang="en-GB" sz="900" dirty="0"/>
              <a:t>Alexander </a:t>
            </a:r>
            <a:r>
              <a:rPr lang="en-GB" sz="900" dirty="0" err="1" smtClean="0"/>
              <a:t>Kentikelenis</a:t>
            </a:r>
            <a:r>
              <a:rPr lang="en-GB" sz="900" dirty="0" smtClean="0"/>
              <a:t>, Lawrence King, Martin McKee, David </a:t>
            </a:r>
            <a:r>
              <a:rPr lang="en-GB" sz="900" dirty="0" err="1" smtClean="0"/>
              <a:t>Stuckler</a:t>
            </a:r>
            <a:r>
              <a:rPr lang="en-GB" sz="900" dirty="0" smtClean="0"/>
              <a:t>, 2014, The </a:t>
            </a:r>
            <a:r>
              <a:rPr lang="en-GB" sz="900" dirty="0"/>
              <a:t>International Monetary Fund and the Ebola Outbreak. The Lancet </a:t>
            </a:r>
            <a:r>
              <a:rPr lang="en-GB" sz="900" dirty="0" smtClean="0"/>
              <a:t>Global Health</a:t>
            </a:r>
          </a:p>
          <a:p>
            <a:r>
              <a:rPr lang="en-GB" sz="900" dirty="0" err="1"/>
              <a:t>Kentikelenis</a:t>
            </a:r>
            <a:r>
              <a:rPr lang="en-GB" sz="900" dirty="0"/>
              <a:t>, A., &amp; Rochford, C. (2019). Power asymmetries in global governance for health: a conceptual framework for </a:t>
            </a:r>
            <a:r>
              <a:rPr lang="en-GB" sz="900" dirty="0" err="1"/>
              <a:t>analyzing</a:t>
            </a:r>
            <a:r>
              <a:rPr lang="en-GB" sz="900" dirty="0"/>
              <a:t> the political-economic determinants of health inequities. Globalization and health, 15(</a:t>
            </a:r>
            <a:r>
              <a:rPr lang="en-GB" sz="900" dirty="0" err="1"/>
              <a:t>Suppl</a:t>
            </a:r>
            <a:r>
              <a:rPr lang="en-GB" sz="900" dirty="0"/>
              <a:t> 1), 70. https://doi.org/10.1186/s12992-019-0516-4 </a:t>
            </a:r>
          </a:p>
          <a:p>
            <a:r>
              <a:rPr lang="en-GB" sz="900" dirty="0" smtClean="0"/>
              <a:t>Stubbs et al, 2017, The </a:t>
            </a:r>
            <a:r>
              <a:rPr lang="en-GB" sz="900" dirty="0"/>
              <a:t>impact of IMF conditionality on government health expenditure: A cross-national analysis of 16 West African </a:t>
            </a:r>
            <a:r>
              <a:rPr lang="en-GB" sz="900" dirty="0" smtClean="0"/>
              <a:t>nations, Social </a:t>
            </a:r>
            <a:r>
              <a:rPr lang="en-GB" sz="900" dirty="0"/>
              <a:t>Science &amp; </a:t>
            </a:r>
            <a:r>
              <a:rPr lang="en-GB" sz="900" dirty="0" smtClean="0"/>
              <a:t>Medicine, Volume </a:t>
            </a:r>
            <a:r>
              <a:rPr lang="en-GB" sz="900" dirty="0"/>
              <a:t>174, February 2017, Pages </a:t>
            </a:r>
            <a:r>
              <a:rPr lang="en-GB" sz="900" dirty="0" smtClean="0"/>
              <a:t>220-227</a:t>
            </a:r>
          </a:p>
          <a:p>
            <a:r>
              <a:rPr lang="en-GB" sz="900" dirty="0" err="1" smtClean="0"/>
              <a:t>Gros</a:t>
            </a:r>
            <a:r>
              <a:rPr lang="en-GB" sz="900" dirty="0"/>
              <a:t>, J.‐G. (1994), Of cattle, farmers, veterinarians and the World Bank: The political economy of veterinary services privatization in Cameroun. Public Admin. Dev., 14: 37-51. </a:t>
            </a:r>
            <a:r>
              <a:rPr lang="en-GB" sz="900" dirty="0">
                <a:hlinkClick r:id="rId4"/>
              </a:rPr>
              <a:t>https://</a:t>
            </a:r>
            <a:r>
              <a:rPr lang="en-GB" sz="900" dirty="0" smtClean="0">
                <a:hlinkClick r:id="rId4"/>
              </a:rPr>
              <a:t>doi.org/10.1002/pad.4230140103</a:t>
            </a:r>
            <a:r>
              <a:rPr lang="en-GB" sz="900" dirty="0" smtClean="0"/>
              <a:t> </a:t>
            </a:r>
          </a:p>
          <a:p>
            <a:r>
              <a:rPr lang="en-GB" sz="900" dirty="0" err="1" smtClean="0"/>
              <a:t>Kwadwo</a:t>
            </a:r>
            <a:r>
              <a:rPr lang="en-GB" sz="900" dirty="0" smtClean="0"/>
              <a:t> </a:t>
            </a:r>
            <a:r>
              <a:rPr lang="en-GB" sz="900" dirty="0" err="1"/>
              <a:t>Amankwah</a:t>
            </a:r>
            <a:r>
              <a:rPr lang="en-GB" sz="900" dirty="0"/>
              <a:t>, Laurens </a:t>
            </a:r>
            <a:r>
              <a:rPr lang="en-GB" sz="900" dirty="0" err="1"/>
              <a:t>Klerkx</a:t>
            </a:r>
            <a:r>
              <a:rPr lang="en-GB" sz="900" dirty="0"/>
              <a:t>, </a:t>
            </a:r>
            <a:r>
              <a:rPr lang="en-GB" sz="900" dirty="0" err="1"/>
              <a:t>Owuraku</a:t>
            </a:r>
            <a:r>
              <a:rPr lang="en-GB" sz="900" dirty="0"/>
              <a:t> </a:t>
            </a:r>
            <a:r>
              <a:rPr lang="en-GB" sz="900" dirty="0" err="1"/>
              <a:t>Sakyi</a:t>
            </a:r>
            <a:r>
              <a:rPr lang="en-GB" sz="900" dirty="0"/>
              <a:t>-Dawson, </a:t>
            </a:r>
            <a:r>
              <a:rPr lang="en-GB" sz="900" dirty="0" err="1"/>
              <a:t>Naaminong</a:t>
            </a:r>
            <a:r>
              <a:rPr lang="en-GB" sz="900" dirty="0"/>
              <a:t> </a:t>
            </a:r>
            <a:r>
              <a:rPr lang="en-GB" sz="900" dirty="0" err="1"/>
              <a:t>Karbo</a:t>
            </a:r>
            <a:r>
              <a:rPr lang="en-GB" sz="900" dirty="0"/>
              <a:t>, Simon J. </a:t>
            </a:r>
            <a:r>
              <a:rPr lang="en-GB" sz="900" dirty="0" err="1"/>
              <a:t>Oosting</a:t>
            </a:r>
            <a:r>
              <a:rPr lang="en-GB" sz="900" dirty="0"/>
              <a:t>, Cees </a:t>
            </a:r>
            <a:r>
              <a:rPr lang="en-GB" sz="900" dirty="0" err="1"/>
              <a:t>Leeuwis</a:t>
            </a:r>
            <a:r>
              <a:rPr lang="en-GB" sz="900" dirty="0"/>
              <a:t> &amp; </a:t>
            </a:r>
            <a:r>
              <a:rPr lang="en-GB" sz="900" dirty="0" err="1"/>
              <a:t>Akke</a:t>
            </a:r>
            <a:r>
              <a:rPr lang="en-GB" sz="900" dirty="0"/>
              <a:t> J. van der </a:t>
            </a:r>
            <a:r>
              <a:rPr lang="en-GB" sz="900" dirty="0" err="1"/>
              <a:t>Zijpp</a:t>
            </a:r>
            <a:r>
              <a:rPr lang="en-GB" sz="900" dirty="0"/>
              <a:t> (2014) Institutional dimensions of veterinary services reforms: responses to structural adjustment in Northern Ghana, International Journal of Agricultural Sustainability, 12:3, 296-315, DOI: 10.1080/14735903.2014.909635  </a:t>
            </a:r>
            <a:endParaRPr lang="en-GB" sz="900" dirty="0" smtClean="0"/>
          </a:p>
          <a:p>
            <a:r>
              <a:rPr lang="en-GB" sz="900" dirty="0" err="1"/>
              <a:t>Arve</a:t>
            </a:r>
            <a:r>
              <a:rPr lang="en-GB" sz="900" dirty="0"/>
              <a:t> Hansen &amp; </a:t>
            </a:r>
            <a:r>
              <a:rPr lang="en-GB" sz="900" dirty="0" err="1"/>
              <a:t>Jostein</a:t>
            </a:r>
            <a:r>
              <a:rPr lang="en-GB" sz="900" dirty="0"/>
              <a:t> </a:t>
            </a:r>
            <a:r>
              <a:rPr lang="en-GB" sz="900" dirty="0" err="1"/>
              <a:t>Jakobsen</a:t>
            </a:r>
            <a:r>
              <a:rPr lang="en-GB" sz="900" dirty="0"/>
              <a:t> (2020) </a:t>
            </a:r>
            <a:r>
              <a:rPr lang="en-GB" sz="900" dirty="0" err="1"/>
              <a:t>Meatification</a:t>
            </a:r>
            <a:r>
              <a:rPr lang="en-GB" sz="900" dirty="0"/>
              <a:t> and </a:t>
            </a:r>
            <a:r>
              <a:rPr lang="en-GB" sz="900" dirty="0" smtClean="0"/>
              <a:t>everyday geographies </a:t>
            </a:r>
            <a:r>
              <a:rPr lang="en-GB" sz="900" dirty="0"/>
              <a:t>of consumption in Vietnam and China, </a:t>
            </a:r>
            <a:r>
              <a:rPr lang="en-GB" sz="900" dirty="0" err="1"/>
              <a:t>Geografiska</a:t>
            </a:r>
            <a:r>
              <a:rPr lang="en-GB" sz="900" dirty="0"/>
              <a:t> </a:t>
            </a:r>
            <a:r>
              <a:rPr lang="en-GB" sz="900" dirty="0" err="1"/>
              <a:t>Annaler</a:t>
            </a:r>
            <a:r>
              <a:rPr lang="en-GB" sz="900" dirty="0"/>
              <a:t>: Series B, </a:t>
            </a:r>
            <a:r>
              <a:rPr lang="en-GB" sz="900" dirty="0" smtClean="0"/>
              <a:t>Human Geography</a:t>
            </a:r>
            <a:r>
              <a:rPr lang="en-GB" sz="900" dirty="0"/>
              <a:t>, 102:1, 21-39, DOI: </a:t>
            </a:r>
            <a:r>
              <a:rPr lang="en-GB" sz="900" dirty="0" smtClean="0"/>
              <a:t>10.1080/04353684.2019.1709217</a:t>
            </a:r>
          </a:p>
          <a:p>
            <a:r>
              <a:rPr lang="en-GB" sz="900" dirty="0" smtClean="0"/>
              <a:t>Wallace </a:t>
            </a:r>
            <a:r>
              <a:rPr lang="en-GB" sz="900" dirty="0"/>
              <a:t>et al, 2015, The dawn of Structural One Health: A new science tracking disease emergence along circuits of capital, Social Science &amp; Medicine Volume 129, March </a:t>
            </a:r>
            <a:r>
              <a:rPr lang="en-GB" sz="900" dirty="0" smtClean="0"/>
              <a:t>2015</a:t>
            </a:r>
          </a:p>
          <a:p>
            <a:r>
              <a:rPr lang="en-GB" sz="900" dirty="0"/>
              <a:t>Gilbert C. (2008) ‘Value chain analysis and market power in commodity processing with application to the cocoa and coffee sectors’ in Commodity Market Review, Rome: FAO, pp. 5-34</a:t>
            </a:r>
            <a:r>
              <a:rPr lang="en-GB" sz="900" dirty="0" smtClean="0"/>
              <a:t>. </a:t>
            </a:r>
            <a:r>
              <a:rPr lang="en-GB" sz="900" dirty="0" smtClean="0">
                <a:hlinkClick r:id="rId5"/>
              </a:rPr>
              <a:t>https</a:t>
            </a:r>
            <a:r>
              <a:rPr lang="en-GB" sz="900" dirty="0">
                <a:hlinkClick r:id="rId5"/>
              </a:rPr>
              <a:t>://</a:t>
            </a:r>
            <a:r>
              <a:rPr lang="en-GB" sz="900" dirty="0" smtClean="0">
                <a:hlinkClick r:id="rId5"/>
              </a:rPr>
              <a:t>core.ac.uk/download/pdf/6262879.pdf</a:t>
            </a:r>
            <a:r>
              <a:rPr lang="en-GB" sz="900" dirty="0" smtClean="0"/>
              <a:t> </a:t>
            </a:r>
          </a:p>
          <a:p>
            <a:r>
              <a:rPr lang="en-GB" sz="900" dirty="0"/>
              <a:t>Jocelyne </a:t>
            </a:r>
            <a:r>
              <a:rPr lang="en-GB" sz="900" dirty="0" err="1"/>
              <a:t>Delarue</a:t>
            </a:r>
            <a:r>
              <a:rPr lang="en-GB" sz="900" dirty="0"/>
              <a:t>, Hubert </a:t>
            </a:r>
            <a:r>
              <a:rPr lang="en-GB" sz="900" dirty="0" err="1"/>
              <a:t>Cochet</a:t>
            </a:r>
            <a:r>
              <a:rPr lang="en-GB" sz="900" dirty="0"/>
              <a:t>. Systemic Impact Evaluation: A Methodology for Complex Agricultural Development Projects. The Case of a Contract Farming Project in Guinea. The </a:t>
            </a:r>
            <a:r>
              <a:rPr lang="en-GB" sz="900" dirty="0" smtClean="0"/>
              <a:t>European Journal </a:t>
            </a:r>
            <a:r>
              <a:rPr lang="en-GB" sz="900" dirty="0"/>
              <a:t>of Development Research, 2013, 25 (5), p.778-796. </a:t>
            </a:r>
            <a:r>
              <a:rPr lang="en-GB" sz="900" dirty="0" smtClean="0">
                <a:hlinkClick r:id="rId6"/>
              </a:rPr>
              <a:t>https</a:t>
            </a:r>
            <a:r>
              <a:rPr lang="en-GB" sz="900" dirty="0">
                <a:hlinkClick r:id="rId6"/>
              </a:rPr>
              <a:t>://</a:t>
            </a:r>
            <a:r>
              <a:rPr lang="en-GB" sz="900" dirty="0" smtClean="0">
                <a:hlinkClick r:id="rId6"/>
              </a:rPr>
              <a:t>halshs.archives-ouvertes.fr/halshs-01374496/document</a:t>
            </a:r>
            <a:r>
              <a:rPr lang="en-GB" sz="900" dirty="0" smtClean="0"/>
              <a:t> </a:t>
            </a:r>
          </a:p>
          <a:p>
            <a:r>
              <a:rPr lang="en-GB" sz="900" dirty="0" smtClean="0"/>
              <a:t>Ponte</a:t>
            </a:r>
            <a:r>
              <a:rPr lang="en-GB" sz="900" dirty="0"/>
              <a:t>, S., </a:t>
            </a:r>
            <a:r>
              <a:rPr lang="en-GB" sz="900" dirty="0" err="1"/>
              <a:t>Kelling</a:t>
            </a:r>
            <a:r>
              <a:rPr lang="en-GB" sz="900" dirty="0"/>
              <a:t>, I., Jespersen, K.S., </a:t>
            </a:r>
            <a:r>
              <a:rPr lang="en-GB" sz="900" dirty="0" err="1"/>
              <a:t>Kruijssen</a:t>
            </a:r>
            <a:r>
              <a:rPr lang="en-GB" sz="900" dirty="0"/>
              <a:t>, F. (2014), The Blue revolution in Asia: Upgrading and governance in aquaculture value chains, World Development, 64: 52-64 https://www.sciencedirect.com/science/article/pii/S0305750X14001430 </a:t>
            </a:r>
            <a:endParaRPr lang="en-GB" sz="900" dirty="0" smtClean="0"/>
          </a:p>
          <a:p>
            <a:r>
              <a:rPr lang="en-GB" sz="900" dirty="0">
                <a:solidFill>
                  <a:srgbClr val="000000"/>
                </a:solidFill>
              </a:rPr>
              <a:t>Gary </a:t>
            </a:r>
            <a:r>
              <a:rPr lang="en-GB" sz="900" dirty="0" err="1" smtClean="0">
                <a:solidFill>
                  <a:srgbClr val="000000"/>
                </a:solidFill>
              </a:rPr>
              <a:t>Gereffi</a:t>
            </a:r>
            <a:r>
              <a:rPr lang="en-GB" sz="900" dirty="0" smtClean="0">
                <a:solidFill>
                  <a:srgbClr val="000000"/>
                </a:solidFill>
              </a:rPr>
              <a:t>, 1999, </a:t>
            </a:r>
            <a:r>
              <a:rPr lang="en-GB" sz="900" dirty="0" smtClean="0"/>
              <a:t>A </a:t>
            </a:r>
            <a:r>
              <a:rPr lang="en-GB" sz="900" dirty="0"/>
              <a:t>Commodity Chains Framework for </a:t>
            </a:r>
            <a:r>
              <a:rPr lang="en-GB" sz="900" dirty="0" err="1"/>
              <a:t>Analyzing</a:t>
            </a:r>
            <a:r>
              <a:rPr lang="en-GB" sz="900" dirty="0"/>
              <a:t> Global </a:t>
            </a:r>
            <a:r>
              <a:rPr lang="en-GB" sz="900" dirty="0" smtClean="0"/>
              <a:t>Industries, Duke University, August </a:t>
            </a:r>
            <a:r>
              <a:rPr lang="en-GB" sz="900" dirty="0"/>
              <a:t>12, </a:t>
            </a:r>
            <a:r>
              <a:rPr lang="en-GB" sz="900" dirty="0" smtClean="0"/>
              <a:t>1999</a:t>
            </a:r>
          </a:p>
          <a:p>
            <a:r>
              <a:rPr lang="en-GB" sz="900" dirty="0"/>
              <a:t>Susanne </a:t>
            </a:r>
            <a:r>
              <a:rPr lang="en-GB" sz="900" dirty="0" err="1"/>
              <a:t>Gura</a:t>
            </a:r>
            <a:r>
              <a:rPr lang="en-GB" sz="900" dirty="0"/>
              <a:t> (2007): Livestock Genetics Companies. </a:t>
            </a:r>
            <a:r>
              <a:rPr lang="en-GB" sz="900" dirty="0" smtClean="0"/>
              <a:t>Concentration and </a:t>
            </a:r>
            <a:r>
              <a:rPr lang="en-GB" sz="900" dirty="0"/>
              <a:t>proprietary strategies of an emerging power in the global food economy. League </a:t>
            </a:r>
            <a:r>
              <a:rPr lang="en-GB" sz="900" dirty="0" smtClean="0"/>
              <a:t>for Pastoral </a:t>
            </a:r>
            <a:r>
              <a:rPr lang="en-GB" sz="900" dirty="0"/>
              <a:t>Peoples and Endogenous Livestock Development, Ober-</a:t>
            </a:r>
            <a:r>
              <a:rPr lang="en-GB" sz="900" dirty="0" err="1"/>
              <a:t>Ramstadt</a:t>
            </a:r>
            <a:r>
              <a:rPr lang="en-GB" sz="900" dirty="0"/>
              <a:t>, Germany </a:t>
            </a:r>
            <a:endParaRPr lang="en-GB" sz="900" dirty="0" smtClean="0"/>
          </a:p>
          <a:p>
            <a:r>
              <a:rPr lang="en-GB" sz="900" dirty="0" err="1"/>
              <a:t>Mindi</a:t>
            </a:r>
            <a:r>
              <a:rPr lang="en-GB" sz="900" dirty="0"/>
              <a:t> </a:t>
            </a:r>
            <a:r>
              <a:rPr lang="en-GB" sz="900" dirty="0" smtClean="0"/>
              <a:t>Schneider 2017 Wasting </a:t>
            </a:r>
            <a:r>
              <a:rPr lang="en-GB" sz="900" dirty="0"/>
              <a:t>the rural: Meat, manure, and the </a:t>
            </a:r>
            <a:r>
              <a:rPr lang="en-GB" sz="900" dirty="0" smtClean="0"/>
              <a:t>politics of </a:t>
            </a:r>
            <a:r>
              <a:rPr lang="en-GB" sz="900" dirty="0"/>
              <a:t>agro-industrialization in contemporary </a:t>
            </a:r>
            <a:r>
              <a:rPr lang="en-GB" sz="900" dirty="0" smtClean="0"/>
              <a:t>China, </a:t>
            </a:r>
            <a:r>
              <a:rPr lang="en-GB" sz="900" dirty="0" err="1" smtClean="0"/>
              <a:t>Geoforum</a:t>
            </a:r>
            <a:endParaRPr lang="en-GB" sz="900" dirty="0"/>
          </a:p>
        </p:txBody>
      </p:sp>
    </p:spTree>
    <p:extLst>
      <p:ext uri="{BB962C8B-B14F-4D97-AF65-F5344CB8AC3E}">
        <p14:creationId xmlns:p14="http://schemas.microsoft.com/office/powerpoint/2010/main" val="163803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Context/ Background</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857027"/>
            <a:ext cx="10886999" cy="4020245"/>
          </a:xfrm>
        </p:spPr>
        <p:txBody>
          <a:bodyPr>
            <a:normAutofit/>
          </a:bodyPr>
          <a:lstStyle/>
          <a:p>
            <a:r>
              <a:rPr lang="en-GB" dirty="0" smtClean="0"/>
              <a:t>At </a:t>
            </a:r>
            <a:r>
              <a:rPr lang="en-GB" dirty="0"/>
              <a:t>least </a:t>
            </a:r>
            <a:r>
              <a:rPr lang="en-GB" dirty="0" smtClean="0"/>
              <a:t>60% of </a:t>
            </a:r>
            <a:r>
              <a:rPr lang="en-GB" dirty="0"/>
              <a:t>novel human pathogens emerge by spilling over from wild animals to local human </a:t>
            </a:r>
            <a:r>
              <a:rPr lang="en-GB" dirty="0" smtClean="0"/>
              <a:t>communities and then to rest of the world due to encroachment of natural wildlife spaces (</a:t>
            </a:r>
            <a:r>
              <a:rPr lang="en-GB" dirty="0" err="1" smtClean="0"/>
              <a:t>Molyneus</a:t>
            </a:r>
            <a:r>
              <a:rPr lang="en-GB" dirty="0" smtClean="0"/>
              <a:t> et al, 2011)</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213323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0456" y="6059176"/>
            <a:ext cx="1891942" cy="646331"/>
          </a:xfrm>
          <a:prstGeom prst="rect">
            <a:avLst/>
          </a:prstGeom>
          <a:solidFill>
            <a:schemeClr val="bg1"/>
          </a:solidFill>
        </p:spPr>
        <p:txBody>
          <a:bodyPr wrap="square" rtlCol="0">
            <a:spAutoFit/>
          </a:bodyPr>
          <a:lstStyle/>
          <a:p>
            <a:r>
              <a:rPr lang="en-GB" sz="900" dirty="0" smtClean="0"/>
              <a:t>Source: Bergmann and Holmberg 2015</a:t>
            </a:r>
          </a:p>
          <a:p>
            <a:endParaRPr lang="en-GB" sz="900" dirty="0"/>
          </a:p>
          <a:p>
            <a:endParaRPr lang="en-GB" sz="900" dirty="0"/>
          </a:p>
        </p:txBody>
      </p:sp>
      <p:pic>
        <p:nvPicPr>
          <p:cNvPr id="3" name="Picture 2"/>
          <p:cNvPicPr>
            <a:picLocks noChangeAspect="1"/>
          </p:cNvPicPr>
          <p:nvPr/>
        </p:nvPicPr>
        <p:blipFill>
          <a:blip r:embed="rId3"/>
          <a:stretch>
            <a:fillRect/>
          </a:stretch>
        </p:blipFill>
        <p:spPr>
          <a:xfrm>
            <a:off x="119336" y="123825"/>
            <a:ext cx="10029825" cy="6610350"/>
          </a:xfrm>
          <a:prstGeom prst="rect">
            <a:avLst/>
          </a:prstGeom>
        </p:spPr>
      </p:pic>
    </p:spTree>
    <p:extLst>
      <p:ext uri="{BB962C8B-B14F-4D97-AF65-F5344CB8AC3E}">
        <p14:creationId xmlns:p14="http://schemas.microsoft.com/office/powerpoint/2010/main" val="132112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0456" y="6059176"/>
            <a:ext cx="1891942" cy="646331"/>
          </a:xfrm>
          <a:prstGeom prst="rect">
            <a:avLst/>
          </a:prstGeom>
          <a:solidFill>
            <a:schemeClr val="bg1"/>
          </a:solidFill>
        </p:spPr>
        <p:txBody>
          <a:bodyPr wrap="square" rtlCol="0">
            <a:spAutoFit/>
          </a:bodyPr>
          <a:lstStyle/>
          <a:p>
            <a:r>
              <a:rPr lang="en-GB" sz="900" dirty="0" smtClean="0"/>
              <a:t>Source: Bergmann and Holmberg 2015</a:t>
            </a:r>
          </a:p>
          <a:p>
            <a:endParaRPr lang="en-GB" sz="900" dirty="0"/>
          </a:p>
          <a:p>
            <a:endParaRPr lang="en-GB" sz="900" dirty="0"/>
          </a:p>
        </p:txBody>
      </p:sp>
      <p:pic>
        <p:nvPicPr>
          <p:cNvPr id="2" name="Picture 1"/>
          <p:cNvPicPr>
            <a:picLocks noChangeAspect="1"/>
          </p:cNvPicPr>
          <p:nvPr/>
        </p:nvPicPr>
        <p:blipFill>
          <a:blip r:embed="rId3"/>
          <a:stretch>
            <a:fillRect/>
          </a:stretch>
        </p:blipFill>
        <p:spPr>
          <a:xfrm>
            <a:off x="911424" y="1052736"/>
            <a:ext cx="9865096" cy="4740563"/>
          </a:xfrm>
          <a:prstGeom prst="rect">
            <a:avLst/>
          </a:prstGeom>
        </p:spPr>
      </p:pic>
      <p:sp>
        <p:nvSpPr>
          <p:cNvPr id="4" name="TextBox 3"/>
          <p:cNvSpPr txBox="1"/>
          <p:nvPr/>
        </p:nvSpPr>
        <p:spPr>
          <a:xfrm>
            <a:off x="1271464" y="476672"/>
            <a:ext cx="3312368" cy="369332"/>
          </a:xfrm>
          <a:prstGeom prst="rect">
            <a:avLst/>
          </a:prstGeom>
          <a:noFill/>
        </p:spPr>
        <p:txBody>
          <a:bodyPr wrap="square" rtlCol="0">
            <a:spAutoFit/>
          </a:bodyPr>
          <a:lstStyle/>
          <a:p>
            <a:r>
              <a:rPr lang="en-GB" dirty="0" smtClean="0"/>
              <a:t>Capital Investment perspective</a:t>
            </a:r>
            <a:endParaRPr lang="en-GB" dirty="0"/>
          </a:p>
        </p:txBody>
      </p:sp>
      <p:sp>
        <p:nvSpPr>
          <p:cNvPr id="7" name="TextBox 6"/>
          <p:cNvSpPr txBox="1"/>
          <p:nvPr/>
        </p:nvSpPr>
        <p:spPr>
          <a:xfrm>
            <a:off x="6528048" y="477094"/>
            <a:ext cx="3168352" cy="369332"/>
          </a:xfrm>
          <a:prstGeom prst="rect">
            <a:avLst/>
          </a:prstGeom>
          <a:noFill/>
        </p:spPr>
        <p:txBody>
          <a:bodyPr wrap="square" rtlCol="0">
            <a:spAutoFit/>
          </a:bodyPr>
          <a:lstStyle/>
          <a:p>
            <a:r>
              <a:rPr lang="en-GB" dirty="0" smtClean="0"/>
              <a:t>Consumption perspective</a:t>
            </a:r>
            <a:endParaRPr lang="en-GB" dirty="0"/>
          </a:p>
        </p:txBody>
      </p:sp>
    </p:spTree>
    <p:extLst>
      <p:ext uri="{BB962C8B-B14F-4D97-AF65-F5344CB8AC3E}">
        <p14:creationId xmlns:p14="http://schemas.microsoft.com/office/powerpoint/2010/main" val="3566318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Unequal Ecological Exchange</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454509"/>
            <a:ext cx="10886999" cy="4638787"/>
          </a:xfrm>
        </p:spPr>
        <p:txBody>
          <a:bodyPr>
            <a:normAutofit fontScale="77500" lnSpcReduction="20000"/>
          </a:bodyPr>
          <a:lstStyle/>
          <a:p>
            <a:r>
              <a:rPr lang="en-GB" dirty="0"/>
              <a:t>Unequal ecological exchange – redirecting the worst damage from industrial agriculture to the Global South (</a:t>
            </a:r>
            <a:r>
              <a:rPr lang="en-GB" dirty="0" smtClean="0"/>
              <a:t>Jorgenson 2006)</a:t>
            </a:r>
          </a:p>
          <a:p>
            <a:r>
              <a:rPr lang="en-GB" dirty="0" smtClean="0"/>
              <a:t>Increasing shift in use of forest land for feed crop production </a:t>
            </a:r>
          </a:p>
          <a:p>
            <a:pPr lvl="1"/>
            <a:r>
              <a:rPr lang="en-GB" dirty="0" smtClean="0"/>
              <a:t>Implications for ecological damage </a:t>
            </a:r>
            <a:endParaRPr lang="en-GB" dirty="0"/>
          </a:p>
          <a:p>
            <a:pPr lvl="1"/>
            <a:r>
              <a:rPr lang="en-GB" dirty="0" smtClean="0"/>
              <a:t>More on </a:t>
            </a:r>
            <a:r>
              <a:rPr lang="en-GB" dirty="0" smtClean="0"/>
              <a:t>land use </a:t>
            </a:r>
            <a:r>
              <a:rPr lang="en-GB" dirty="0" smtClean="0"/>
              <a:t>shift in next lecture</a:t>
            </a:r>
            <a:endParaRPr lang="en-GB" dirty="0"/>
          </a:p>
          <a:p>
            <a:r>
              <a:rPr lang="en-GB" dirty="0" smtClean="0"/>
              <a:t>Ecological spill over – Guinea palm oil plantations and bat habitat</a:t>
            </a:r>
          </a:p>
          <a:p>
            <a:r>
              <a:rPr lang="en-GB" dirty="0" smtClean="0"/>
              <a:t>North (consumption) – South(production) imbalance</a:t>
            </a:r>
          </a:p>
          <a:p>
            <a:pPr lvl="1"/>
            <a:r>
              <a:rPr lang="en-GB" dirty="0" smtClean="0"/>
              <a:t>Geographies of production and consumption</a:t>
            </a:r>
          </a:p>
          <a:p>
            <a:r>
              <a:rPr lang="en-GB" dirty="0" smtClean="0"/>
              <a:t>Circuits of capital </a:t>
            </a:r>
            <a:r>
              <a:rPr lang="en-GB" dirty="0" smtClean="0">
                <a:sym typeface="Wingdings" panose="05000000000000000000" pitchFamily="2" charset="2"/>
              </a:rPr>
              <a:t> </a:t>
            </a:r>
            <a:r>
              <a:rPr lang="en-GB" dirty="0"/>
              <a:t>Landscapes and by extension pathogens globalise through circuits of capital, the source of disease may be beyond the country in which the pathogen first </a:t>
            </a:r>
            <a:r>
              <a:rPr lang="en-GB" dirty="0" smtClean="0"/>
              <a:t>appeared (Rob Wallace et al)</a:t>
            </a:r>
            <a:endParaRPr lang="en-GB" dirty="0"/>
          </a:p>
          <a:p>
            <a:r>
              <a:rPr lang="en-GB" dirty="0" err="1" smtClean="0"/>
              <a:t>Financialisation</a:t>
            </a:r>
            <a:r>
              <a:rPr lang="en-GB" dirty="0" smtClean="0"/>
              <a:t> </a:t>
            </a:r>
            <a:r>
              <a:rPr lang="en-GB" dirty="0" smtClean="0">
                <a:sym typeface="Wingdings" panose="05000000000000000000" pitchFamily="2" charset="2"/>
              </a:rPr>
              <a:t> </a:t>
            </a:r>
            <a:r>
              <a:rPr lang="en-GB" dirty="0" smtClean="0"/>
              <a:t>is </a:t>
            </a:r>
            <a:r>
              <a:rPr lang="en-GB" dirty="0"/>
              <a:t>a process whereby financial markets, financial institutions and financial elites gain greater influence over economic policy and economic outcomes</a:t>
            </a:r>
            <a:endParaRPr lang="en-GB" dirty="0" smtClean="0"/>
          </a:p>
          <a:p>
            <a:endParaRPr lang="en-GB" dirty="0"/>
          </a:p>
          <a:p>
            <a:endParaRPr lang="en-GB" dirty="0"/>
          </a:p>
        </p:txBody>
      </p:sp>
    </p:spTree>
    <p:extLst>
      <p:ext uri="{BB962C8B-B14F-4D97-AF65-F5344CB8AC3E}">
        <p14:creationId xmlns:p14="http://schemas.microsoft.com/office/powerpoint/2010/main" val="253145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C89A-2210-4BDB-BEFE-1084663F224C}"/>
              </a:ext>
            </a:extLst>
          </p:cNvPr>
          <p:cNvSpPr>
            <a:spLocks noGrp="1"/>
          </p:cNvSpPr>
          <p:nvPr>
            <p:ph type="title"/>
          </p:nvPr>
        </p:nvSpPr>
        <p:spPr/>
        <p:txBody>
          <a:bodyPr/>
          <a:lstStyle/>
          <a:p>
            <a:r>
              <a:rPr lang="en-GB" dirty="0" smtClean="0"/>
              <a:t>Structural One Health</a:t>
            </a:r>
            <a:endParaRPr lang="en-GB" dirty="0"/>
          </a:p>
        </p:txBody>
      </p:sp>
      <p:sp>
        <p:nvSpPr>
          <p:cNvPr id="3" name="Content Placeholder 2">
            <a:extLst>
              <a:ext uri="{FF2B5EF4-FFF2-40B4-BE49-F238E27FC236}">
                <a16:creationId xmlns:a16="http://schemas.microsoft.com/office/drawing/2014/main" id="{A3A3B32A-9D0E-4CC4-B099-227F021E649A}"/>
              </a:ext>
            </a:extLst>
          </p:cNvPr>
          <p:cNvSpPr>
            <a:spLocks noGrp="1"/>
          </p:cNvSpPr>
          <p:nvPr>
            <p:ph sz="half" idx="1"/>
          </p:nvPr>
        </p:nvSpPr>
        <p:spPr>
          <a:xfrm>
            <a:off x="695401" y="1857027"/>
            <a:ext cx="3225849" cy="4308277"/>
          </a:xfrm>
        </p:spPr>
        <p:txBody>
          <a:bodyPr>
            <a:normAutofit fontScale="55000" lnSpcReduction="20000"/>
          </a:bodyPr>
          <a:lstStyle/>
          <a:p>
            <a:r>
              <a:rPr lang="en-GB" dirty="0"/>
              <a:t>B</a:t>
            </a:r>
            <a:r>
              <a:rPr lang="en-GB" dirty="0" smtClean="0"/>
              <a:t>etter </a:t>
            </a:r>
            <a:r>
              <a:rPr lang="en-GB" dirty="0"/>
              <a:t>understand how global capital in animal husbandry and land use produce interconnections that are related to disease emergence </a:t>
            </a:r>
            <a:r>
              <a:rPr lang="en-GB" dirty="0" smtClean="0"/>
              <a:t>by </a:t>
            </a:r>
          </a:p>
          <a:p>
            <a:r>
              <a:rPr lang="en-GB" dirty="0"/>
              <a:t>E</a:t>
            </a:r>
            <a:r>
              <a:rPr lang="en-GB" dirty="0" smtClean="0"/>
              <a:t>mpirically formalising connections between capital-led </a:t>
            </a:r>
            <a:r>
              <a:rPr lang="en-GB" dirty="0"/>
              <a:t>changes in the landscape and </a:t>
            </a:r>
            <a:r>
              <a:rPr lang="en-GB" dirty="0" smtClean="0"/>
              <a:t>shifts in </a:t>
            </a:r>
            <a:r>
              <a:rPr lang="en-GB" dirty="0"/>
              <a:t>wildlife, agricultural, and human </a:t>
            </a:r>
            <a:r>
              <a:rPr lang="en-GB" dirty="0" smtClean="0"/>
              <a:t>health</a:t>
            </a:r>
          </a:p>
          <a:p>
            <a:r>
              <a:rPr lang="en-GB" dirty="0" smtClean="0"/>
              <a:t>Identifying sovereign wealth funds , state owned enterprises, </a:t>
            </a:r>
            <a:r>
              <a:rPr lang="en-GB" dirty="0" err="1" smtClean="0"/>
              <a:t>govt</a:t>
            </a:r>
            <a:r>
              <a:rPr lang="en-GB" dirty="0" smtClean="0"/>
              <a:t>, private equity, pension funds </a:t>
            </a:r>
            <a:r>
              <a:rPr lang="en-GB" dirty="0" err="1" smtClean="0"/>
              <a:t>etc</a:t>
            </a:r>
            <a:r>
              <a:rPr lang="en-GB" dirty="0" smtClean="0"/>
              <a:t> finance the development and deforestation contributing to disease emergence</a:t>
            </a:r>
            <a:endParaRPr lang="en-GB" dirty="0"/>
          </a:p>
          <a:p>
            <a:endParaRPr lang="en-GB" dirty="0"/>
          </a:p>
          <a:p>
            <a:pPr marL="0" indent="0">
              <a:buNone/>
            </a:pPr>
            <a:endParaRPr lang="en-GB" dirty="0"/>
          </a:p>
          <a:p>
            <a:endParaRPr lang="en-GB" dirty="0"/>
          </a:p>
        </p:txBody>
      </p:sp>
      <p:pic>
        <p:nvPicPr>
          <p:cNvPr id="1026" name="Picture 2" descr="https://ars.els-cdn.com/content/image/1-s2.0-S0277953614006145-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250" y="1412776"/>
            <a:ext cx="7957964"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00456" y="6059176"/>
            <a:ext cx="1891942" cy="646331"/>
          </a:xfrm>
          <a:prstGeom prst="rect">
            <a:avLst/>
          </a:prstGeom>
          <a:solidFill>
            <a:schemeClr val="bg1"/>
          </a:solidFill>
        </p:spPr>
        <p:txBody>
          <a:bodyPr wrap="square" rtlCol="0">
            <a:spAutoFit/>
          </a:bodyPr>
          <a:lstStyle/>
          <a:p>
            <a:r>
              <a:rPr lang="en-GB" sz="900" dirty="0" smtClean="0"/>
              <a:t>Source: Wallace et al 2015</a:t>
            </a:r>
          </a:p>
          <a:p>
            <a:endParaRPr lang="en-GB" sz="900" dirty="0"/>
          </a:p>
          <a:p>
            <a:endParaRPr lang="en-GB" sz="900" dirty="0"/>
          </a:p>
          <a:p>
            <a:endParaRPr lang="en-GB" sz="900" dirty="0"/>
          </a:p>
        </p:txBody>
      </p:sp>
    </p:spTree>
    <p:extLst>
      <p:ext uri="{BB962C8B-B14F-4D97-AF65-F5344CB8AC3E}">
        <p14:creationId xmlns:p14="http://schemas.microsoft.com/office/powerpoint/2010/main" val="3524881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Breakout Session:</a:t>
            </a:r>
            <a:br>
              <a:rPr lang="en-GB" dirty="0" smtClean="0"/>
            </a:br>
            <a:r>
              <a:rPr lang="en-GB" dirty="0" smtClean="0"/>
              <a:t>Using a country of your choice, discuss whether the concept of unequal ecological exchange applies?</a:t>
            </a:r>
            <a:br>
              <a:rPr lang="en-GB" dirty="0" smtClean="0"/>
            </a:br>
            <a:endParaRPr lang="en-GB" dirty="0"/>
          </a:p>
        </p:txBody>
      </p:sp>
    </p:spTree>
    <p:extLst>
      <p:ext uri="{BB962C8B-B14F-4D97-AF65-F5344CB8AC3E}">
        <p14:creationId xmlns:p14="http://schemas.microsoft.com/office/powerpoint/2010/main" val="403951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 online course (RVC-Template)">
  <a:themeElements>
    <a:clrScheme name="Custom 2">
      <a:dk1>
        <a:sysClr val="windowText" lastClr="000000"/>
      </a:dk1>
      <a:lt1>
        <a:sysClr val="window" lastClr="FFFFFF"/>
      </a:lt1>
      <a:dk2>
        <a:srgbClr val="1F497D"/>
      </a:dk2>
      <a:lt2>
        <a:srgbClr val="EEECE1"/>
      </a:lt2>
      <a:accent1>
        <a:srgbClr val="A2AD00"/>
      </a:accent1>
      <a:accent2>
        <a:srgbClr val="007D57"/>
      </a:accent2>
      <a:accent3>
        <a:srgbClr val="009AA6"/>
      </a:accent3>
      <a:accent4>
        <a:srgbClr val="0083BE"/>
      </a:accent4>
      <a:accent5>
        <a:srgbClr val="4BACC6"/>
      </a:accent5>
      <a:accent6>
        <a:srgbClr val="D31245"/>
      </a:accent6>
      <a:hlink>
        <a:srgbClr val="009AA6"/>
      </a:hlink>
      <a:folHlink>
        <a:srgbClr val="0083BE"/>
      </a:folHlink>
    </a:clrScheme>
    <a:fontScheme name="RVC Fonts">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0B5D4E2-6D7A-4112-BAF0-2D07D00FE676}" vid="{D1F64C47-7F97-4882-97C8-251B96FDF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D3C51DD8C1A641B43F21B7BCF278A9" ma:contentTypeVersion="13" ma:contentTypeDescription="Create a new document." ma:contentTypeScope="" ma:versionID="684e3c4713f34b1283de07e6723944c5">
  <xsd:schema xmlns:xsd="http://www.w3.org/2001/XMLSchema" xmlns:xs="http://www.w3.org/2001/XMLSchema" xmlns:p="http://schemas.microsoft.com/office/2006/metadata/properties" xmlns:ns3="f52198ea-ebcb-4474-a5cd-0bcc7e459595" xmlns:ns4="70e32d98-8f2f-4d1c-9405-42ccc66190fd" targetNamespace="http://schemas.microsoft.com/office/2006/metadata/properties" ma:root="true" ma:fieldsID="b98c586ba492d32912ee79a78aeef64c" ns3:_="" ns4:_="">
    <xsd:import namespace="f52198ea-ebcb-4474-a5cd-0bcc7e459595"/>
    <xsd:import namespace="70e32d98-8f2f-4d1c-9405-42ccc66190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198ea-ebcb-4474-a5cd-0bcc7e459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32d98-8f2f-4d1c-9405-42ccc66190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6E379-16A6-4B9E-A4AA-30A8331B674B}">
  <ds:schemaRefs>
    <ds:schemaRef ds:uri="http://purl.org/dc/terms/"/>
    <ds:schemaRef ds:uri="http://schemas.microsoft.com/office/2006/documentManagement/types"/>
    <ds:schemaRef ds:uri="http://purl.org/dc/elements/1.1/"/>
    <ds:schemaRef ds:uri="f52198ea-ebcb-4474-a5cd-0bcc7e459595"/>
    <ds:schemaRef ds:uri="http://schemas.microsoft.com/office/infopath/2007/PartnerControls"/>
    <ds:schemaRef ds:uri="http://schemas.openxmlformats.org/package/2006/metadata/core-properties"/>
    <ds:schemaRef ds:uri="http://purl.org/dc/dcmitype/"/>
    <ds:schemaRef ds:uri="70e32d98-8f2f-4d1c-9405-42ccc66190f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AC53741-5214-4DDB-9307-89DAB2E5AD0C}">
  <ds:schemaRefs>
    <ds:schemaRef ds:uri="http://schemas.microsoft.com/sharepoint/v3/contenttype/forms"/>
  </ds:schemaRefs>
</ds:datastoreItem>
</file>

<file path=customXml/itemProps3.xml><?xml version="1.0" encoding="utf-8"?>
<ds:datastoreItem xmlns:ds="http://schemas.openxmlformats.org/officeDocument/2006/customXml" ds:itemID="{7C434694-3817-445D-9AD5-9BAE9812D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198ea-ebcb-4474-a5cd-0bcc7e459595"/>
    <ds:schemaRef ds:uri="70e32d98-8f2f-4d1c-9405-42ccc6619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20158</TotalTime>
  <Words>3859</Words>
  <Application>Microsoft Office PowerPoint</Application>
  <PresentationFormat>Widescreen</PresentationFormat>
  <Paragraphs>246</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Lucida Grande</vt:lpstr>
      <vt:lpstr>Wingdings</vt:lpstr>
      <vt:lpstr>CS online course (RVC-Template)</vt:lpstr>
      <vt:lpstr>Markets and Global Value Chains</vt:lpstr>
      <vt:lpstr>Learning objectives</vt:lpstr>
      <vt:lpstr>Circuits of Capital  What do Covid-19, Ebola, palm oil and bats have in common?  Go to www.menti.com and use the code 7093 4236</vt:lpstr>
      <vt:lpstr>Context/ Background</vt:lpstr>
      <vt:lpstr>PowerPoint Presentation</vt:lpstr>
      <vt:lpstr>PowerPoint Presentation</vt:lpstr>
      <vt:lpstr>Unequal Ecological Exchange</vt:lpstr>
      <vt:lpstr>Structural One Health</vt:lpstr>
      <vt:lpstr>Breakout Session: Using a country of your choice, discuss whether the concept of unequal ecological exchange applies? </vt:lpstr>
      <vt:lpstr>International Aid Did International Monetary Fund (IMF) contribute to the Ebola crisis? Why does the World Bank invest in private Indian poultry firms? How knowledgeable is Bill Gates about development policy?</vt:lpstr>
      <vt:lpstr>International Financial Institutions (IFIs)</vt:lpstr>
      <vt:lpstr>SAPs and Veterinary Services</vt:lpstr>
      <vt:lpstr>IMF and Ebola</vt:lpstr>
      <vt:lpstr>World Bank and Covid-19</vt:lpstr>
      <vt:lpstr>IFIs and Intensive Farming</vt:lpstr>
      <vt:lpstr>IFIs and Intensive Farming</vt:lpstr>
      <vt:lpstr>Aid for Trade: A form of conditionality?</vt:lpstr>
      <vt:lpstr>Non-Traditional International Aid </vt:lpstr>
      <vt:lpstr>Non-Traditional International Aid </vt:lpstr>
      <vt:lpstr>Plenary Discussion: 1. Did IMF contribute to the Ebola crisis? 2. Why does the World Bank invest in private Indian poultry firms? 3. How knowledgeable is Bill Gates about development policy?</vt:lpstr>
      <vt:lpstr>Global Value Chains (GVC)</vt:lpstr>
      <vt:lpstr>Global “Value” Chains</vt:lpstr>
      <vt:lpstr>Global “Value” Chains</vt:lpstr>
      <vt:lpstr>Global “Value” Chains – Key insights for livestock production</vt:lpstr>
      <vt:lpstr>Economic Upgrading</vt:lpstr>
      <vt:lpstr>PowerPoint Presentation</vt:lpstr>
      <vt:lpstr>Concentration = Power?</vt:lpstr>
      <vt:lpstr>Economies of Scale</vt:lpstr>
      <vt:lpstr>Flex Crops: Food to Feed</vt:lpstr>
      <vt:lpstr>Case of Vietnam and China</vt:lpstr>
      <vt:lpstr>Export Standards</vt:lpstr>
      <vt:lpstr>Global “Value” Chains</vt:lpstr>
      <vt:lpstr>Conclusion</vt:lpstr>
      <vt:lpstr>Bibliography example</vt:lpstr>
    </vt:vector>
  </TitlesOfParts>
  <Company>Royal Veterinary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learning content</dc:title>
  <dc:creator>mtaylor@rvc.ac.uk</dc:creator>
  <cp:lastModifiedBy>Tak, Mehroosh</cp:lastModifiedBy>
  <cp:revision>652</cp:revision>
  <cp:lastPrinted>2020-08-07T11:48:59Z</cp:lastPrinted>
  <dcterms:created xsi:type="dcterms:W3CDTF">2019-12-12T10:57:19Z</dcterms:created>
  <dcterms:modified xsi:type="dcterms:W3CDTF">2021-03-15T10:45:41Z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0x01010022D3C51DD8C1A641B43F21B7BCF278A9</vt:lpwstr>
  </property>
</Properties>
</file>